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Comfortaa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Comfortaa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603df5fd8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603df5fd8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6e3a83a3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6e3a83a3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6e3a83a3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16e3a83a3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6e3a83a3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6e3a83a3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6e3a83a3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6e3a83a3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6e3a83a3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6e3a83a3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6e3a83a3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6e3a83a3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6e3a83a3d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6e3a83a3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5c7752f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5c7752f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6e3a83a3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6e3a83a3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603df5fd8_4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603df5fd8_4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6e3a83a3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6e3a83a3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6e3a83a3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6e3a83a3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6e3a83a3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6e3a83a3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6e3a83a3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6e3a83a3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603df5fd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603df5fd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6e3a83a3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6e3a83a3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6e3a83a3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6e3a83a3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603df5fd8_4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1603df5fd8_4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1603df5fd8_4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1603df5fd8_4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Ask why most turned left?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1603df5fd8_4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1603df5fd8_4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LEFT?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did most turn left?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3fbbd55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3fbbd55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603df5fd8_4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1603df5fd8_4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603df5fd8_4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603df5fd8_4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minutes to run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1603df5fd8_4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1603df5fd8_4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603df5fd8_4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603df5fd8_4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6e3a83a3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16e3a83a3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6e3a83a3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6e3a83a3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6e3a83a3d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6e3a83a3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603df5fd8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603df5fd8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16e3a83a3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16e3a83a3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16e3a83a3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16e3a83a3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6e3a83a3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6e3a83a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for about what we expect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16e3a83a3d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16e3a83a3d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6e3a83a3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16e3a83a3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16e3a83a3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16e3a83a3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6e3a83a3d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6e3a83a3d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16e3a83a3d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16e3a83a3d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16e3a83a3d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16e3a83a3d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16e3a83a3d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16e3a83a3d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5ebe25a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5ebe25a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6e3a83a3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6e3a83a3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for equation of decay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6e3a83a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6e3a83a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e3a83a3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6e3a83a3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6e3a83a3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6e3a83a3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603df5fd8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603df5fd8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we can calculate and sample except Z and 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45025" y="95350"/>
            <a:ext cx="676125" cy="3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8344988" y="399025"/>
            <a:ext cx="6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6.7830</a:t>
            </a:r>
            <a:endParaRPr b="1"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gen.dev/tutorials/iterative-inference/tutoria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gen.dev/tutorials/iterative-inference/tutorial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gen.dev/tutorials/iterative-inference/tutorial" TargetMode="External"/><Relationship Id="rId4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gen.dev/tutorials/iterative-inference/tutorial" TargetMode="External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gen.dev/tutorials/iterative-inference/tutorial" TargetMode="External"/><Relationship Id="rId4" Type="http://schemas.openxmlformats.org/officeDocument/2006/relationships/image" Target="../media/image24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gen.dev/tutorials/iterative-inference/tutorial" TargetMode="External"/><Relationship Id="rId4" Type="http://schemas.openxmlformats.org/officeDocument/2006/relationships/image" Target="../media/image30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gen.dev/tutorials/iterative-inference/tutorial" TargetMode="External"/><Relationship Id="rId4" Type="http://schemas.openxmlformats.org/officeDocument/2006/relationships/image" Target="../media/image27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latin typeface="Comfortaa"/>
                <a:ea typeface="Comfortaa"/>
                <a:cs typeface="Comfortaa"/>
                <a:sym typeface="Comfortaa"/>
              </a:rPr>
              <a:t>Markov Chain Monte Carlo</a:t>
            </a:r>
            <a:endParaRPr b="1" sz="4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 </a:t>
            </a:r>
            <a:r>
              <a:rPr lang="en" sz="2400"/>
              <a:t>Abdulrahman Alabdulkareem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MCMC (3 simple steps)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Make a Markov Chain s.t. P(</a:t>
            </a:r>
            <a:r>
              <a:rPr lang="en" sz="2000"/>
              <a:t>⋅) is it’s stationary distribution</a:t>
            </a:r>
            <a:endParaRPr sz="20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Markov Chain: Sequence x</a:t>
            </a:r>
            <a:r>
              <a:rPr baseline="30000" lang="en" sz="1600"/>
              <a:t>(1)</a:t>
            </a:r>
            <a:r>
              <a:rPr lang="en" sz="1600"/>
              <a:t>,x</a:t>
            </a:r>
            <a:r>
              <a:rPr baseline="30000" lang="en" sz="1600"/>
              <a:t>(2)</a:t>
            </a:r>
            <a:r>
              <a:rPr lang="en" sz="1600"/>
              <a:t>,... that satisfy the </a:t>
            </a:r>
            <a:r>
              <a:rPr b="1" lang="en" sz="1600"/>
              <a:t>Markov property</a:t>
            </a:r>
            <a:endParaRPr b="1"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Pr(x</a:t>
            </a:r>
            <a:r>
              <a:rPr baseline="30000" lang="en" sz="1600"/>
              <a:t>(t)</a:t>
            </a:r>
            <a:r>
              <a:rPr lang="en" sz="1600"/>
              <a:t> | x</a:t>
            </a:r>
            <a:r>
              <a:rPr baseline="30000" lang="en" sz="1600"/>
              <a:t>(t-1)</a:t>
            </a:r>
            <a:r>
              <a:rPr lang="en" sz="1600"/>
              <a:t>,...,x</a:t>
            </a:r>
            <a:r>
              <a:rPr baseline="30000" lang="en" sz="1600"/>
              <a:t>(1)</a:t>
            </a:r>
            <a:r>
              <a:rPr lang="en" sz="1600"/>
              <a:t>) = Pr(x</a:t>
            </a:r>
            <a:r>
              <a:rPr baseline="30000" lang="en" sz="1600"/>
              <a:t>(t)</a:t>
            </a:r>
            <a:r>
              <a:rPr lang="en" sz="1600"/>
              <a:t> | x</a:t>
            </a:r>
            <a:r>
              <a:rPr baseline="30000" lang="en" sz="1600"/>
              <a:t>(t-1)</a:t>
            </a:r>
            <a:r>
              <a:rPr lang="en" sz="1600"/>
              <a:t>) := T(x</a:t>
            </a:r>
            <a:r>
              <a:rPr baseline="30000" lang="en" sz="1600"/>
              <a:t>(t)</a:t>
            </a:r>
            <a:r>
              <a:rPr lang="en" sz="1600"/>
              <a:t> ; x</a:t>
            </a:r>
            <a:r>
              <a:rPr baseline="30000" lang="en" sz="1600"/>
              <a:t>(t-1)</a:t>
            </a:r>
            <a:r>
              <a:rPr lang="en" sz="1600"/>
              <a:t>)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r.v. x</a:t>
            </a:r>
            <a:r>
              <a:rPr baseline="30000" lang="en" sz="1600"/>
              <a:t>(t)</a:t>
            </a:r>
            <a:r>
              <a:rPr lang="en" sz="1600"/>
              <a:t> only depends on x</a:t>
            </a:r>
            <a:r>
              <a:rPr baseline="30000" lang="en" sz="1600"/>
              <a:t>(t-1)</a:t>
            </a:r>
            <a:r>
              <a:rPr lang="en" sz="1600"/>
              <a:t> and nothing else from the past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Infinite ways to setup a Markov Chain s.t. P is it’s stationary distribution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One way: </a:t>
            </a:r>
            <a:r>
              <a:rPr b="1" i="1" lang="en" sz="1600"/>
              <a:t>Detailed Balance Condition </a:t>
            </a:r>
            <a:r>
              <a:rPr lang="en" sz="1600"/>
              <a:t>(also called </a:t>
            </a:r>
            <a:r>
              <a:rPr b="1" i="1" lang="en" sz="1600"/>
              <a:t>Reversibility)</a:t>
            </a:r>
            <a:endParaRPr b="1" i="1" sz="1800"/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P(x</a:t>
            </a:r>
            <a:r>
              <a:rPr baseline="30000" lang="en" sz="1600"/>
              <a:t>(a)</a:t>
            </a:r>
            <a:r>
              <a:rPr lang="en" sz="1600"/>
              <a:t>) T(x</a:t>
            </a:r>
            <a:r>
              <a:rPr baseline="30000" lang="en" sz="1600"/>
              <a:t>(b)</a:t>
            </a:r>
            <a:r>
              <a:rPr lang="en" sz="1600"/>
              <a:t> ; x</a:t>
            </a:r>
            <a:r>
              <a:rPr baseline="30000" lang="en" sz="1600"/>
              <a:t>(a)</a:t>
            </a:r>
            <a:r>
              <a:rPr lang="en" sz="1600"/>
              <a:t>) = P(x</a:t>
            </a:r>
            <a:r>
              <a:rPr baseline="30000" lang="en" sz="1600"/>
              <a:t>(b)</a:t>
            </a:r>
            <a:r>
              <a:rPr lang="en" sz="1600"/>
              <a:t>) T(x</a:t>
            </a:r>
            <a:r>
              <a:rPr baseline="30000" lang="en" sz="1600"/>
              <a:t>(a)</a:t>
            </a:r>
            <a:r>
              <a:rPr lang="en" sz="1600"/>
              <a:t> ; x</a:t>
            </a:r>
            <a:r>
              <a:rPr baseline="30000" lang="en" sz="1600"/>
              <a:t>(b)</a:t>
            </a:r>
            <a:r>
              <a:rPr lang="en" sz="1600"/>
              <a:t>)</a:t>
            </a:r>
            <a:endParaRPr sz="18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Sample from chain until it reaches equilibrium… </a:t>
            </a:r>
            <a:r>
              <a:rPr lang="en" sz="1600"/>
              <a:t>[remove </a:t>
            </a:r>
            <a:r>
              <a:rPr lang="en" sz="1600">
                <a:solidFill>
                  <a:srgbClr val="FF0000"/>
                </a:solidFill>
              </a:rPr>
              <a:t>burn-in</a:t>
            </a:r>
            <a:r>
              <a:rPr lang="en" sz="1600"/>
              <a:t> samples]</a:t>
            </a:r>
            <a:endParaRPr sz="16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SzPts val="2000"/>
              <a:buAutoNum type="arabicPeriod"/>
            </a:pPr>
            <a:r>
              <a:rPr lang="en" sz="2000"/>
              <a:t>Further samples from chain are </a:t>
            </a:r>
            <a:r>
              <a:rPr i="1" lang="en" sz="2000" u="sng"/>
              <a:t>dependent</a:t>
            </a:r>
            <a:r>
              <a:rPr lang="en" sz="2000"/>
              <a:t> i.d. samples from P(⋅)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Metropolis-Hastings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017725"/>
            <a:ext cx="8520600" cy="17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MH is an example of an MCMC method.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Want to define </a:t>
            </a:r>
            <a:r>
              <a:rPr lang="en" sz="1600"/>
              <a:t>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</a:t>
            </a:r>
            <a:r>
              <a:rPr lang="en" sz="2000"/>
              <a:t>such that </a:t>
            </a:r>
            <a:r>
              <a:rPr lang="en" sz="1600"/>
              <a:t> P(x</a:t>
            </a:r>
            <a:r>
              <a:rPr baseline="30000" lang="en" sz="1600"/>
              <a:t>(a)</a:t>
            </a:r>
            <a:r>
              <a:rPr lang="en" sz="1600"/>
              <a:t>) T(x</a:t>
            </a:r>
            <a:r>
              <a:rPr baseline="30000" lang="en" sz="1600"/>
              <a:t>(b)</a:t>
            </a:r>
            <a:r>
              <a:rPr lang="en" sz="1600"/>
              <a:t> ; x</a:t>
            </a:r>
            <a:r>
              <a:rPr baseline="30000" lang="en" sz="1600"/>
              <a:t>(a)</a:t>
            </a:r>
            <a:r>
              <a:rPr lang="en" sz="1600"/>
              <a:t>) = P(x</a:t>
            </a:r>
            <a:r>
              <a:rPr baseline="30000" lang="en" sz="1600"/>
              <a:t>(b)</a:t>
            </a:r>
            <a:r>
              <a:rPr lang="en" sz="1600"/>
              <a:t>) T(x</a:t>
            </a:r>
            <a:r>
              <a:rPr baseline="30000" lang="en" sz="1600"/>
              <a:t>(a)</a:t>
            </a:r>
            <a:r>
              <a:rPr lang="en" sz="1600"/>
              <a:t> ; x</a:t>
            </a:r>
            <a:r>
              <a:rPr baseline="30000" lang="en" sz="1600"/>
              <a:t>(b)</a:t>
            </a:r>
            <a:r>
              <a:rPr lang="en" sz="1600"/>
              <a:t>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Define </a:t>
            </a:r>
            <a:r>
              <a:rPr lang="en" sz="1600"/>
              <a:t>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</a:t>
            </a:r>
            <a:r>
              <a:rPr lang="en" sz="2000"/>
              <a:t> to be samples from x`~Q( ⋅ ; ⋅ ) with accept/reject</a:t>
            </a:r>
            <a:endParaRPr b="1" i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Metropolis-Hastings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2765725"/>
            <a:ext cx="8520600" cy="2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This combination of proposal and acceptance criteria fulfils detailed balance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are the user-defined parts of this algorithm? [ To achieve P(⋅) ]</a:t>
            </a:r>
            <a:endParaRPr sz="2000"/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Proposal distribution Q( ⋅ ; ⋅ )</a:t>
            </a:r>
            <a:endParaRPr sz="2000"/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Initial starting position x</a:t>
            </a:r>
            <a:r>
              <a:rPr baseline="30000" lang="en" sz="2000"/>
              <a:t>0 </a:t>
            </a:r>
            <a:r>
              <a:rPr lang="en" sz="2000"/>
              <a:t> </a:t>
            </a:r>
            <a:endParaRPr b="1" i="1" sz="2000"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017725"/>
            <a:ext cx="8520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MH is an example of an MCMC method.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Want to define </a:t>
            </a:r>
            <a:r>
              <a:rPr lang="en" sz="1600"/>
              <a:t>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</a:t>
            </a:r>
            <a:r>
              <a:rPr lang="en" sz="2000"/>
              <a:t>such that </a:t>
            </a:r>
            <a:r>
              <a:rPr lang="en" sz="1600"/>
              <a:t> P(x</a:t>
            </a:r>
            <a:r>
              <a:rPr baseline="30000" lang="en" sz="1600"/>
              <a:t>(a)</a:t>
            </a:r>
            <a:r>
              <a:rPr lang="en" sz="1600"/>
              <a:t>) T(x</a:t>
            </a:r>
            <a:r>
              <a:rPr baseline="30000" lang="en" sz="1600"/>
              <a:t>(b)</a:t>
            </a:r>
            <a:r>
              <a:rPr lang="en" sz="1600"/>
              <a:t> ; x</a:t>
            </a:r>
            <a:r>
              <a:rPr baseline="30000" lang="en" sz="1600"/>
              <a:t>(a)</a:t>
            </a:r>
            <a:r>
              <a:rPr lang="en" sz="1600"/>
              <a:t>) = P(x</a:t>
            </a:r>
            <a:r>
              <a:rPr baseline="30000" lang="en" sz="1600"/>
              <a:t>(b)</a:t>
            </a:r>
            <a:r>
              <a:rPr lang="en" sz="1600"/>
              <a:t>) T(x</a:t>
            </a:r>
            <a:r>
              <a:rPr baseline="30000" lang="en" sz="1600"/>
              <a:t>(a)</a:t>
            </a:r>
            <a:r>
              <a:rPr lang="en" sz="1600"/>
              <a:t> ; x</a:t>
            </a:r>
            <a:r>
              <a:rPr baseline="30000" lang="en" sz="1600"/>
              <a:t>(b)</a:t>
            </a:r>
            <a:r>
              <a:rPr lang="en" sz="1600"/>
              <a:t>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Define </a:t>
            </a:r>
            <a:r>
              <a:rPr lang="en" sz="1600"/>
              <a:t>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</a:t>
            </a:r>
            <a:r>
              <a:rPr lang="en" sz="2000"/>
              <a:t> to be samples from x`~Q( ⋅ ; ⋅ ) with accept/reject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Probability of acceptance</a:t>
            </a:r>
            <a:endParaRPr sz="2000"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6638" r="0" t="0"/>
          <a:stretch/>
        </p:blipFill>
        <p:spPr>
          <a:xfrm>
            <a:off x="3738975" y="2069775"/>
            <a:ext cx="2459425" cy="7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Metropolis-Hastings Algorithm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➢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Start at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baseline="30000" lang="en" sz="2000">
                <a:latin typeface="Courier New"/>
                <a:ea typeface="Courier New"/>
                <a:cs typeface="Courier New"/>
                <a:sym typeface="Courier New"/>
              </a:rPr>
              <a:t>(0)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➢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For t = 0,1,2,... (infinitely)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’~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Q(x;x</a:t>
            </a:r>
            <a:r>
              <a:rPr baseline="30000" lang="en" sz="2000">
                <a:latin typeface="Courier New"/>
                <a:ea typeface="Courier New"/>
                <a:cs typeface="Courier New"/>
                <a:sym typeface="Courier New"/>
              </a:rPr>
              <a:t>(t)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000"/>
              <a:t>  </a:t>
            </a: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#temporary variable</a:t>
            </a:r>
            <a:r>
              <a:rPr lang="en" sz="1600"/>
              <a:t> </a:t>
            </a:r>
            <a:endParaRPr sz="1600"/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                           S   </a:t>
            </a:r>
            <a:r>
              <a:rPr lang="en" sz="2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#acceptance probability</a:t>
            </a:r>
            <a:endParaRPr sz="20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If rand() &lt; a: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aseline="30000" lang="en" sz="2000">
                <a:latin typeface="Courier New"/>
                <a:ea typeface="Courier New"/>
                <a:cs typeface="Courier New"/>
                <a:sym typeface="Courier New"/>
              </a:rPr>
              <a:t>(t+1)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= x’   </a:t>
            </a:r>
            <a:r>
              <a:rPr lang="en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#temp variable becomes our next sample</a:t>
            </a:r>
            <a:endParaRPr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aseline="30000" lang="en" sz="2000">
                <a:latin typeface="Courier New"/>
                <a:ea typeface="Courier New"/>
                <a:cs typeface="Courier New"/>
                <a:sym typeface="Courier New"/>
              </a:rPr>
              <a:t>(t+1)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= x</a:t>
            </a:r>
            <a:r>
              <a:rPr baseline="30000" lang="en" sz="2000">
                <a:latin typeface="Courier New"/>
                <a:ea typeface="Courier New"/>
                <a:cs typeface="Courier New"/>
                <a:sym typeface="Courier New"/>
              </a:rPr>
              <a:t>(t)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#even when rejecting we still get samples</a:t>
            </a:r>
            <a:endParaRPr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7689" r="0" t="0"/>
          <a:stretch/>
        </p:blipFill>
        <p:spPr>
          <a:xfrm>
            <a:off x="1629450" y="2479675"/>
            <a:ext cx="2409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Metropolis-Hastings Algorithm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➢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Start at x</a:t>
            </a:r>
            <a:r>
              <a:rPr baseline="30000" lang="en" sz="2000">
                <a:latin typeface="Courier New"/>
                <a:ea typeface="Courier New"/>
                <a:cs typeface="Courier New"/>
                <a:sym typeface="Courier New"/>
              </a:rPr>
              <a:t>(0)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➢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For t = 0,1,2,... (infinitely)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’~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Q(x;x</a:t>
            </a:r>
            <a:r>
              <a:rPr baseline="30000" lang="en" sz="2000">
                <a:latin typeface="Courier New"/>
                <a:ea typeface="Courier New"/>
                <a:cs typeface="Courier New"/>
                <a:sym typeface="Courier New"/>
              </a:rPr>
              <a:t>(t)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000"/>
              <a:t>  </a:t>
            </a: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#temporary variable</a:t>
            </a:r>
            <a:r>
              <a:rPr lang="en" sz="1600"/>
              <a:t> </a:t>
            </a:r>
            <a:endParaRPr sz="1600"/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                 </a:t>
            </a:r>
            <a:r>
              <a:rPr lang="en" sz="2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#if Q is symmetric w.r.t. conditional</a:t>
            </a:r>
            <a:endParaRPr sz="20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If rand() &lt; a: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aseline="30000" lang="en" sz="2000">
                <a:latin typeface="Courier New"/>
                <a:ea typeface="Courier New"/>
                <a:cs typeface="Courier New"/>
                <a:sym typeface="Courier New"/>
              </a:rPr>
              <a:t>(t+1)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= x’   </a:t>
            </a:r>
            <a:r>
              <a:rPr lang="en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#temp variable becomes our next sample</a:t>
            </a:r>
            <a:endParaRPr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aseline="30000" lang="en" sz="2000">
                <a:latin typeface="Courier New"/>
                <a:ea typeface="Courier New"/>
                <a:cs typeface="Courier New"/>
                <a:sym typeface="Courier New"/>
              </a:rPr>
              <a:t>(t+1)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= x</a:t>
            </a:r>
            <a:r>
              <a:rPr baseline="30000" lang="en" sz="2000">
                <a:latin typeface="Courier New"/>
                <a:ea typeface="Courier New"/>
                <a:cs typeface="Courier New"/>
                <a:sym typeface="Courier New"/>
              </a:rPr>
              <a:t>(t)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#even when rejecting we still get samples</a:t>
            </a:r>
            <a:endParaRPr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7687" r="47432" t="0"/>
          <a:stretch/>
        </p:blipFill>
        <p:spPr>
          <a:xfrm>
            <a:off x="1629450" y="2479675"/>
            <a:ext cx="11712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 for MH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needed </a:t>
            </a:r>
            <a:r>
              <a:rPr lang="en" sz="1600"/>
              <a:t>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to fulfill</a:t>
            </a:r>
            <a:r>
              <a:rPr lang="en"/>
              <a:t> </a:t>
            </a:r>
            <a:r>
              <a:rPr lang="en" sz="1600"/>
              <a:t>P(x</a:t>
            </a:r>
            <a:r>
              <a:rPr baseline="30000" lang="en" sz="1600"/>
              <a:t>(t)</a:t>
            </a:r>
            <a:r>
              <a:rPr lang="en" sz="1600"/>
              <a:t>) 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= P(x</a:t>
            </a:r>
            <a:r>
              <a:rPr baseline="30000" lang="en" sz="1600"/>
              <a:t>(t+1)</a:t>
            </a:r>
            <a:r>
              <a:rPr lang="en" sz="1600"/>
              <a:t>) T(x</a:t>
            </a:r>
            <a:r>
              <a:rPr baseline="30000" lang="en" sz="1600"/>
              <a:t>(t)</a:t>
            </a:r>
            <a:r>
              <a:rPr lang="en" sz="1600"/>
              <a:t> ; x</a:t>
            </a:r>
            <a:r>
              <a:rPr baseline="30000" lang="en" sz="1600"/>
              <a:t>(t+1)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= Q(x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)*a(x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</a:t>
            </a:r>
            <a:r>
              <a:rPr b="1" lang="en" sz="1600">
                <a:solidFill>
                  <a:srgbClr val="FF0000"/>
                </a:solidFill>
              </a:rPr>
              <a:t>???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 for MH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636625"/>
            <a:ext cx="8520600" cy="29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P(reject from x</a:t>
            </a:r>
            <a:r>
              <a:rPr baseline="30000" lang="en" sz="1600"/>
              <a:t>(t)</a:t>
            </a:r>
            <a:r>
              <a:rPr lang="en" sz="1600"/>
              <a:t>) = 1 - ∫ Q(s ; x</a:t>
            </a:r>
            <a:r>
              <a:rPr baseline="30000" lang="en" sz="1600"/>
              <a:t>(t)</a:t>
            </a:r>
            <a:r>
              <a:rPr lang="en" sz="1600"/>
              <a:t>)*a(s ; x</a:t>
            </a:r>
            <a:r>
              <a:rPr baseline="30000" lang="en" sz="1600"/>
              <a:t>(t)</a:t>
            </a:r>
            <a:r>
              <a:rPr lang="en" sz="1600"/>
              <a:t>) 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Does 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fulfil </a:t>
            </a:r>
            <a:r>
              <a:rPr b="1" i="1" lang="en" sz="1600"/>
              <a:t>detailed balance</a:t>
            </a:r>
            <a:r>
              <a:rPr lang="en" sz="1600"/>
              <a:t> ??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x</a:t>
            </a:r>
            <a:r>
              <a:rPr baseline="30000" lang="en" sz="1600"/>
              <a:t>(t+1)</a:t>
            </a:r>
            <a:r>
              <a:rPr lang="en" sz="1600"/>
              <a:t> ≠ x</a:t>
            </a:r>
            <a:r>
              <a:rPr baseline="30000" lang="en" sz="1600"/>
              <a:t>(t)</a:t>
            </a:r>
            <a:r>
              <a:rPr lang="en"/>
              <a:t> then: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13" y="2688300"/>
            <a:ext cx="50768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4">
            <a:alphaModFix/>
          </a:blip>
          <a:srcRect b="0" l="0" r="47932" t="0"/>
          <a:stretch/>
        </p:blipFill>
        <p:spPr>
          <a:xfrm>
            <a:off x="327725" y="3156525"/>
            <a:ext cx="4761049" cy="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4">
            <a:alphaModFix/>
          </a:blip>
          <a:srcRect b="0" l="51718" r="0" t="0"/>
          <a:stretch/>
        </p:blipFill>
        <p:spPr>
          <a:xfrm>
            <a:off x="311700" y="3793875"/>
            <a:ext cx="4414749" cy="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017725"/>
            <a:ext cx="85206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needed </a:t>
            </a:r>
            <a:r>
              <a:rPr lang="en" sz="1600"/>
              <a:t>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to fulfill</a:t>
            </a:r>
            <a:r>
              <a:rPr lang="en"/>
              <a:t> </a:t>
            </a:r>
            <a:r>
              <a:rPr lang="en" sz="1600"/>
              <a:t>P(x</a:t>
            </a:r>
            <a:r>
              <a:rPr baseline="30000" lang="en" sz="1600"/>
              <a:t>(t)</a:t>
            </a:r>
            <a:r>
              <a:rPr lang="en" sz="1600"/>
              <a:t>) 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= P(x</a:t>
            </a:r>
            <a:r>
              <a:rPr baseline="30000" lang="en" sz="1600"/>
              <a:t>(t+1)</a:t>
            </a:r>
            <a:r>
              <a:rPr lang="en" sz="1600"/>
              <a:t>) T(x</a:t>
            </a:r>
            <a:r>
              <a:rPr baseline="30000" lang="en" sz="1600"/>
              <a:t>(t)</a:t>
            </a:r>
            <a:r>
              <a:rPr lang="en" sz="1600"/>
              <a:t> ; x</a:t>
            </a:r>
            <a:r>
              <a:rPr baseline="30000" lang="en" sz="1600"/>
              <a:t>(t+1)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= Q(x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)*a(x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+ P(reject from x</a:t>
            </a:r>
            <a:r>
              <a:rPr baseline="30000" lang="en" sz="1600"/>
              <a:t>(t)</a:t>
            </a:r>
            <a:r>
              <a:rPr lang="en" sz="1600"/>
              <a:t>)*δ</a:t>
            </a:r>
            <a:r>
              <a:rPr baseline="-25000" lang="en" sz="1600"/>
              <a:t>xt</a:t>
            </a:r>
            <a:r>
              <a:rPr lang="en" sz="1600"/>
              <a:t>(x</a:t>
            </a:r>
            <a:r>
              <a:rPr baseline="30000" lang="en" sz="1600"/>
              <a:t>(t+1)</a:t>
            </a:r>
            <a:r>
              <a:rPr lang="en" sz="1600"/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 for MH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needed </a:t>
            </a:r>
            <a:r>
              <a:rPr lang="en" sz="1600"/>
              <a:t>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to fulfill</a:t>
            </a:r>
            <a:r>
              <a:rPr lang="en"/>
              <a:t> </a:t>
            </a:r>
            <a:r>
              <a:rPr lang="en" sz="1600"/>
              <a:t>P(x</a:t>
            </a:r>
            <a:r>
              <a:rPr baseline="30000" lang="en" sz="1600"/>
              <a:t>(t)</a:t>
            </a:r>
            <a:r>
              <a:rPr lang="en" sz="1600"/>
              <a:t>) 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= P(x</a:t>
            </a:r>
            <a:r>
              <a:rPr baseline="30000" lang="en" sz="1600"/>
              <a:t>(t+1)</a:t>
            </a:r>
            <a:r>
              <a:rPr lang="en" sz="1600"/>
              <a:t>) T(x</a:t>
            </a:r>
            <a:r>
              <a:rPr baseline="30000" lang="en" sz="1600"/>
              <a:t>(t)</a:t>
            </a:r>
            <a:r>
              <a:rPr lang="en" sz="1600"/>
              <a:t> ; x</a:t>
            </a:r>
            <a:r>
              <a:rPr baseline="30000" lang="en" sz="1600"/>
              <a:t>(t+1)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= Q(x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)*a(x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+ P(reject from x</a:t>
            </a:r>
            <a:r>
              <a:rPr baseline="30000" lang="en" sz="1600"/>
              <a:t>(t)</a:t>
            </a:r>
            <a:r>
              <a:rPr lang="en" sz="1600"/>
              <a:t>)*δ</a:t>
            </a:r>
            <a:r>
              <a:rPr baseline="-25000" lang="en" sz="1600"/>
              <a:t>xt</a:t>
            </a:r>
            <a:r>
              <a:rPr lang="en" sz="1600"/>
              <a:t>(x</a:t>
            </a:r>
            <a:r>
              <a:rPr baseline="30000" lang="en" sz="1600"/>
              <a:t>(t+1)</a:t>
            </a:r>
            <a:r>
              <a:rPr lang="en" sz="1600"/>
              <a:t>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P(reject from x</a:t>
            </a:r>
            <a:r>
              <a:rPr baseline="30000" lang="en" sz="1600"/>
              <a:t>(t)</a:t>
            </a:r>
            <a:r>
              <a:rPr lang="en" sz="1600"/>
              <a:t>) = 1 - ∫ Q(s ; x</a:t>
            </a:r>
            <a:r>
              <a:rPr baseline="30000" lang="en" sz="1600"/>
              <a:t>(t)</a:t>
            </a:r>
            <a:r>
              <a:rPr lang="en" sz="1600"/>
              <a:t>)*a(s ; x</a:t>
            </a:r>
            <a:r>
              <a:rPr baseline="30000" lang="en" sz="1600"/>
              <a:t>(t)</a:t>
            </a:r>
            <a:r>
              <a:rPr lang="en" sz="1600"/>
              <a:t>) 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Does 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fulfil </a:t>
            </a:r>
            <a:r>
              <a:rPr b="1" i="1" lang="en" sz="1600"/>
              <a:t>detailed balance</a:t>
            </a:r>
            <a:r>
              <a:rPr lang="en" sz="1600"/>
              <a:t> ??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x</a:t>
            </a:r>
            <a:r>
              <a:rPr baseline="30000" lang="en" sz="1600"/>
              <a:t>(t+1)</a:t>
            </a:r>
            <a:r>
              <a:rPr lang="en" sz="1600"/>
              <a:t> ≠ x</a:t>
            </a:r>
            <a:r>
              <a:rPr baseline="30000" lang="en" sz="1600"/>
              <a:t>(t)</a:t>
            </a:r>
            <a:r>
              <a:rPr lang="en"/>
              <a:t> then: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 </a:t>
            </a:r>
            <a:r>
              <a:rPr b="1" i="1" lang="en" sz="1600"/>
              <a:t>detailed balance </a:t>
            </a:r>
            <a:r>
              <a:rPr lang="en" sz="1600"/>
              <a:t>is fulfilled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63" y="2734888"/>
            <a:ext cx="66389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75" y="3373075"/>
            <a:ext cx="6638924" cy="561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up confusion in Q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Proposal density Q(</a:t>
            </a:r>
            <a:r>
              <a:rPr lang="en"/>
              <a:t>⋅)</a:t>
            </a:r>
            <a:r>
              <a:rPr lang="en" sz="2100"/>
              <a:t> (so many ‘Q’ distributions)</a:t>
            </a:r>
            <a:endParaRPr sz="21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VI: We optimize distribution q*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Rejection sampling: sample from simple proposal Q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Must strictly cover P*   ( cQ*(x)&gt;P*(x) ) and </a:t>
            </a:r>
            <a:r>
              <a:rPr lang="en" sz="1600"/>
              <a:t>be similar to P(</a:t>
            </a:r>
            <a:r>
              <a:rPr lang="en" sz="1800"/>
              <a:t>⋅</a:t>
            </a:r>
            <a:r>
              <a:rPr lang="en" sz="1600"/>
              <a:t>), otherwise very bad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Metropolis Hastings: </a:t>
            </a:r>
            <a:r>
              <a:rPr lang="en" sz="1600"/>
              <a:t>sample x</a:t>
            </a:r>
            <a:r>
              <a:rPr baseline="30000" lang="en" sz="1600"/>
              <a:t>(t+1)</a:t>
            </a:r>
            <a:r>
              <a:rPr lang="en" sz="1600"/>
              <a:t> from simple proposal Q dependant on x</a:t>
            </a:r>
            <a:r>
              <a:rPr baseline="30000" lang="en" sz="1600"/>
              <a:t>(t)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Should cover all space</a:t>
            </a:r>
            <a:r>
              <a:rPr baseline="30000" lang="en" sz="1600"/>
              <a:t>[*]</a:t>
            </a:r>
            <a:endParaRPr baseline="30000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Not need for Q(x;x</a:t>
            </a:r>
            <a:r>
              <a:rPr baseline="30000" lang="en" sz="1600"/>
              <a:t>(t)</a:t>
            </a:r>
            <a:r>
              <a:rPr lang="en" sz="1600"/>
              <a:t>) to look anything like P*(</a:t>
            </a:r>
            <a:r>
              <a:rPr lang="en" sz="1800"/>
              <a:t>⋅</a:t>
            </a:r>
            <a:r>
              <a:rPr lang="en" sz="1600"/>
              <a:t>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Sometimes just a gaussian with mean x</a:t>
            </a:r>
            <a:r>
              <a:rPr baseline="30000" lang="en" sz="1600"/>
              <a:t>(t)</a:t>
            </a:r>
            <a:r>
              <a:rPr lang="en" sz="1600"/>
              <a:t> </a:t>
            </a:r>
            <a:r>
              <a:rPr lang="en" sz="1600">
                <a:solidFill>
                  <a:srgbClr val="980000"/>
                </a:solidFill>
              </a:rPr>
              <a:t>(but what variance??)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MH in action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1321375"/>
            <a:ext cx="4550400" cy="35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923875"/>
            <a:ext cx="8520600" cy="41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1: generate {x</a:t>
            </a:r>
            <a:r>
              <a:rPr baseline="30000" lang="en"/>
              <a:t>(r)</a:t>
            </a:r>
            <a:r>
              <a:rPr lang="en"/>
              <a:t>}</a:t>
            </a:r>
            <a:r>
              <a:rPr baseline="30000" lang="en"/>
              <a:t>R</a:t>
            </a:r>
            <a:r>
              <a:rPr baseline="-25000" lang="en"/>
              <a:t>r=1</a:t>
            </a:r>
            <a:r>
              <a:rPr lang="en"/>
              <a:t> from a </a:t>
            </a:r>
            <a:r>
              <a:rPr lang="en"/>
              <a:t>target distribution P(</a:t>
            </a:r>
            <a:r>
              <a:rPr lang="en" sz="1800"/>
              <a:t>⋅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2: estimate expectation of function f(x) under a target distribution P(</a:t>
            </a:r>
            <a:r>
              <a:rPr lang="en" sz="1800"/>
              <a:t>⋅</a:t>
            </a:r>
            <a:r>
              <a:rPr lang="en"/>
              <a:t>). </a:t>
            </a:r>
            <a:r>
              <a:rPr lang="en">
                <a:solidFill>
                  <a:srgbClr val="0000FF"/>
                </a:solidFill>
              </a:rPr>
              <a:t>∫P(x)f(x)dx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Requirements: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any x, We can evaluate P*(x) within a multiplicative constant. </a:t>
            </a:r>
            <a:r>
              <a:rPr lang="en">
                <a:solidFill>
                  <a:srgbClr val="0000FF"/>
                </a:solidFill>
              </a:rPr>
              <a:t>P(x)=P*(x)/Z</a:t>
            </a:r>
            <a:endParaRPr>
              <a:solidFill>
                <a:srgbClr val="0000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bayesian inference: L(data | parameters)*prior(parameters) is </a:t>
            </a:r>
            <a:r>
              <a:rPr lang="en">
                <a:solidFill>
                  <a:srgbClr val="0000FF"/>
                </a:solidFill>
              </a:rPr>
              <a:t>P*(x)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Solutions (from last time):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Importance Sampling: </a:t>
            </a:r>
            <a:r>
              <a:rPr b="1" lang="en"/>
              <a:t>1: </a:t>
            </a:r>
            <a:r>
              <a:rPr lang="en"/>
              <a:t>x</a:t>
            </a:r>
            <a:r>
              <a:rPr baseline="30000" lang="en"/>
              <a:t>(r)</a:t>
            </a:r>
            <a:r>
              <a:rPr lang="en"/>
              <a:t>~Q(</a:t>
            </a:r>
            <a:r>
              <a:rPr lang="en" sz="1800"/>
              <a:t>⋅</a:t>
            </a:r>
            <a:r>
              <a:rPr lang="en"/>
              <a:t>)   </a:t>
            </a:r>
            <a:r>
              <a:rPr b="1" lang="en"/>
              <a:t>2:</a:t>
            </a:r>
            <a:r>
              <a:rPr lang="en"/>
              <a:t> w</a:t>
            </a:r>
            <a:r>
              <a:rPr baseline="30000" lang="en"/>
              <a:t>(r)</a:t>
            </a:r>
            <a:r>
              <a:rPr lang="en"/>
              <a:t>=P*(x</a:t>
            </a:r>
            <a:r>
              <a:rPr baseline="30000" lang="en"/>
              <a:t>(r)</a:t>
            </a:r>
            <a:r>
              <a:rPr lang="en"/>
              <a:t>)/Q*(x</a:t>
            </a:r>
            <a:r>
              <a:rPr baseline="30000" lang="en"/>
              <a:t>(r)</a:t>
            </a:r>
            <a:r>
              <a:rPr lang="en"/>
              <a:t>)   </a:t>
            </a:r>
            <a:r>
              <a:rPr b="1" lang="en"/>
              <a:t>3: </a:t>
            </a:r>
            <a:r>
              <a:rPr lang="en">
                <a:solidFill>
                  <a:srgbClr val="0000FF"/>
                </a:solidFill>
              </a:rPr>
              <a:t>∫P(x)f(x)dx</a:t>
            </a:r>
            <a:r>
              <a:rPr lang="en"/>
              <a:t> ≈ Σw</a:t>
            </a:r>
            <a:r>
              <a:rPr baseline="30000" lang="en"/>
              <a:t>(r)</a:t>
            </a:r>
            <a:r>
              <a:rPr lang="en"/>
              <a:t>f(x</a:t>
            </a:r>
            <a:r>
              <a:rPr baseline="30000" lang="en"/>
              <a:t>(r)</a:t>
            </a:r>
            <a:r>
              <a:rPr lang="en"/>
              <a:t>)/Σw</a:t>
            </a:r>
            <a:r>
              <a:rPr baseline="30000" lang="en"/>
              <a:t>(r)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Q needs to have heavy tails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high dimensions: Need many samples x~Q until a sample is in a typical set of 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high dimensions: few samples will have large weights and dominate the ratio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Rejection Sampling:  </a:t>
            </a:r>
            <a:r>
              <a:rPr b="1" lang="en"/>
              <a:t>1: </a:t>
            </a:r>
            <a:r>
              <a:rPr lang="en"/>
              <a:t>x</a:t>
            </a:r>
            <a:r>
              <a:rPr baseline="30000" lang="en"/>
              <a:t>(r)</a:t>
            </a:r>
            <a:r>
              <a:rPr lang="en"/>
              <a:t>~Q(</a:t>
            </a:r>
            <a:r>
              <a:rPr lang="en" sz="1800"/>
              <a:t>⋅</a:t>
            </a:r>
            <a:r>
              <a:rPr lang="en"/>
              <a:t>)   </a:t>
            </a:r>
            <a:r>
              <a:rPr b="1" lang="en"/>
              <a:t>2:</a:t>
            </a:r>
            <a:r>
              <a:rPr lang="en"/>
              <a:t> keep sample if U(0, cQ*(x</a:t>
            </a:r>
            <a:r>
              <a:rPr baseline="30000" lang="en"/>
              <a:t>(r)</a:t>
            </a:r>
            <a:r>
              <a:rPr lang="en"/>
              <a:t>)) &lt; P*(x</a:t>
            </a:r>
            <a:r>
              <a:rPr baseline="30000" lang="en"/>
              <a:t>(r)</a:t>
            </a:r>
            <a:r>
              <a:rPr lang="en"/>
              <a:t>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high dimensions: Finding </a:t>
            </a:r>
            <a:r>
              <a:rPr b="1" lang="en"/>
              <a:t>c</a:t>
            </a:r>
            <a:r>
              <a:rPr lang="en"/>
              <a:t> &amp; </a:t>
            </a:r>
            <a:r>
              <a:rPr b="1" lang="en"/>
              <a:t>Q</a:t>
            </a:r>
            <a:r>
              <a:rPr lang="en"/>
              <a:t> is hard and </a:t>
            </a:r>
            <a:r>
              <a:rPr b="1" lang="en"/>
              <a:t>c</a:t>
            </a:r>
            <a:r>
              <a:rPr lang="en"/>
              <a:t> will be extremely large.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high dimensions: Even if Q is extremely close to P most samples will be rejected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MH simple example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0" l="5365" r="0" t="0"/>
          <a:stretch/>
        </p:blipFill>
        <p:spPr>
          <a:xfrm>
            <a:off x="2147350" y="1252900"/>
            <a:ext cx="4634600" cy="36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MH simple example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425" y="1017725"/>
            <a:ext cx="6221157" cy="39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</a:t>
            </a:r>
            <a:r>
              <a:rPr lang="en"/>
              <a:t>Modalities and Initial position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 rotWithShape="1">
          <a:blip r:embed="rId3">
            <a:alphaModFix/>
          </a:blip>
          <a:srcRect b="0" l="0" r="66093" t="0"/>
          <a:stretch/>
        </p:blipFill>
        <p:spPr>
          <a:xfrm>
            <a:off x="2705525" y="1696225"/>
            <a:ext cx="3100374" cy="22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Modalities and Initial position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5080"/>
            <a:ext cx="9144000" cy="221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burn-in samples</a:t>
            </a:r>
            <a:endParaRPr/>
          </a:p>
        </p:txBody>
      </p:sp>
      <p:sp>
        <p:nvSpPr>
          <p:cNvPr id="225" name="Google Shape;225;p36"/>
          <p:cNvSpPr/>
          <p:nvPr/>
        </p:nvSpPr>
        <p:spPr>
          <a:xfrm>
            <a:off x="4628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(0)</a:t>
            </a:r>
            <a:endParaRPr b="1" baseline="30000" sz="1900"/>
          </a:p>
        </p:txBody>
      </p:sp>
      <p:sp>
        <p:nvSpPr>
          <p:cNvPr id="226" name="Google Shape;226;p36"/>
          <p:cNvSpPr/>
          <p:nvPr/>
        </p:nvSpPr>
        <p:spPr>
          <a:xfrm>
            <a:off x="21137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(1)</a:t>
            </a:r>
            <a:endParaRPr b="1" baseline="30000" sz="1900"/>
          </a:p>
        </p:txBody>
      </p:sp>
      <p:sp>
        <p:nvSpPr>
          <p:cNvPr id="227" name="Google Shape;227;p36"/>
          <p:cNvSpPr/>
          <p:nvPr/>
        </p:nvSpPr>
        <p:spPr>
          <a:xfrm>
            <a:off x="1352450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8" name="Google Shape;228;p36"/>
          <p:cNvSpPr/>
          <p:nvPr/>
        </p:nvSpPr>
        <p:spPr>
          <a:xfrm>
            <a:off x="37646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(2)</a:t>
            </a:r>
            <a:endParaRPr b="1" baseline="30000" sz="1900"/>
          </a:p>
        </p:txBody>
      </p:sp>
      <p:sp>
        <p:nvSpPr>
          <p:cNvPr id="229" name="Google Shape;229;p36"/>
          <p:cNvSpPr/>
          <p:nvPr/>
        </p:nvSpPr>
        <p:spPr>
          <a:xfrm>
            <a:off x="3003350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0" name="Google Shape;230;p36"/>
          <p:cNvSpPr/>
          <p:nvPr/>
        </p:nvSpPr>
        <p:spPr>
          <a:xfrm>
            <a:off x="5482400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(3)</a:t>
            </a:r>
            <a:endParaRPr b="1" baseline="30000" sz="1900"/>
          </a:p>
        </p:txBody>
      </p:sp>
      <p:sp>
        <p:nvSpPr>
          <p:cNvPr id="231" name="Google Shape;231;p36"/>
          <p:cNvSpPr/>
          <p:nvPr/>
        </p:nvSpPr>
        <p:spPr>
          <a:xfrm>
            <a:off x="4721075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2" name="Google Shape;232;p36"/>
          <p:cNvSpPr/>
          <p:nvPr/>
        </p:nvSpPr>
        <p:spPr>
          <a:xfrm>
            <a:off x="7133300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(N)</a:t>
            </a:r>
            <a:endParaRPr b="1" baseline="30000" sz="1900"/>
          </a:p>
        </p:txBody>
      </p:sp>
      <p:sp>
        <p:nvSpPr>
          <p:cNvPr id="233" name="Google Shape;233;p36"/>
          <p:cNvSpPr/>
          <p:nvPr/>
        </p:nvSpPr>
        <p:spPr>
          <a:xfrm>
            <a:off x="6371975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4" name="Google Shape;234;p36"/>
          <p:cNvSpPr txBox="1"/>
          <p:nvPr/>
        </p:nvSpPr>
        <p:spPr>
          <a:xfrm>
            <a:off x="1232675" y="1351325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(0)</a:t>
            </a:r>
            <a:r>
              <a:rPr lang="en"/>
              <a:t>)</a:t>
            </a:r>
            <a:endParaRPr/>
          </a:p>
        </p:txBody>
      </p:sp>
      <p:sp>
        <p:nvSpPr>
          <p:cNvPr id="235" name="Google Shape;235;p36"/>
          <p:cNvSpPr txBox="1"/>
          <p:nvPr/>
        </p:nvSpPr>
        <p:spPr>
          <a:xfrm>
            <a:off x="2883575" y="1351325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(1)</a:t>
            </a:r>
            <a:r>
              <a:rPr lang="en"/>
              <a:t>)</a:t>
            </a:r>
            <a:endParaRPr/>
          </a:p>
        </p:txBody>
      </p:sp>
      <p:sp>
        <p:nvSpPr>
          <p:cNvPr id="236" name="Google Shape;236;p36"/>
          <p:cNvSpPr txBox="1"/>
          <p:nvPr/>
        </p:nvSpPr>
        <p:spPr>
          <a:xfrm>
            <a:off x="4601288" y="1341200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(2)</a:t>
            </a:r>
            <a:r>
              <a:rPr lang="en"/>
              <a:t>)</a:t>
            </a:r>
            <a:endParaRPr/>
          </a:p>
        </p:txBody>
      </p:sp>
      <p:sp>
        <p:nvSpPr>
          <p:cNvPr id="237" name="Google Shape;237;p36"/>
          <p:cNvSpPr txBox="1"/>
          <p:nvPr/>
        </p:nvSpPr>
        <p:spPr>
          <a:xfrm>
            <a:off x="6252200" y="1341200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burn-in samples</a:t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4628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(0)</a:t>
            </a:r>
            <a:endParaRPr b="1" baseline="30000" sz="1900"/>
          </a:p>
        </p:txBody>
      </p:sp>
      <p:sp>
        <p:nvSpPr>
          <p:cNvPr id="244" name="Google Shape;244;p37"/>
          <p:cNvSpPr/>
          <p:nvPr/>
        </p:nvSpPr>
        <p:spPr>
          <a:xfrm>
            <a:off x="21137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(1)</a:t>
            </a:r>
            <a:endParaRPr b="1" baseline="30000" sz="1900"/>
          </a:p>
        </p:txBody>
      </p:sp>
      <p:sp>
        <p:nvSpPr>
          <p:cNvPr id="245" name="Google Shape;245;p37"/>
          <p:cNvSpPr/>
          <p:nvPr/>
        </p:nvSpPr>
        <p:spPr>
          <a:xfrm>
            <a:off x="1352450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46" name="Google Shape;246;p37"/>
          <p:cNvSpPr/>
          <p:nvPr/>
        </p:nvSpPr>
        <p:spPr>
          <a:xfrm>
            <a:off x="37646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(2)</a:t>
            </a:r>
            <a:endParaRPr b="1" baseline="30000" sz="1900"/>
          </a:p>
        </p:txBody>
      </p:sp>
      <p:sp>
        <p:nvSpPr>
          <p:cNvPr id="247" name="Google Shape;247;p37"/>
          <p:cNvSpPr/>
          <p:nvPr/>
        </p:nvSpPr>
        <p:spPr>
          <a:xfrm>
            <a:off x="3003350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48" name="Google Shape;248;p37"/>
          <p:cNvSpPr/>
          <p:nvPr/>
        </p:nvSpPr>
        <p:spPr>
          <a:xfrm>
            <a:off x="5482400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(3)</a:t>
            </a:r>
            <a:endParaRPr b="1" baseline="30000" sz="1900"/>
          </a:p>
        </p:txBody>
      </p:sp>
      <p:sp>
        <p:nvSpPr>
          <p:cNvPr id="249" name="Google Shape;249;p37"/>
          <p:cNvSpPr/>
          <p:nvPr/>
        </p:nvSpPr>
        <p:spPr>
          <a:xfrm>
            <a:off x="4721075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50" name="Google Shape;250;p37"/>
          <p:cNvSpPr/>
          <p:nvPr/>
        </p:nvSpPr>
        <p:spPr>
          <a:xfrm>
            <a:off x="7133300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(N)</a:t>
            </a:r>
            <a:endParaRPr b="1" baseline="30000" sz="1900"/>
          </a:p>
        </p:txBody>
      </p:sp>
      <p:sp>
        <p:nvSpPr>
          <p:cNvPr id="251" name="Google Shape;251;p37"/>
          <p:cNvSpPr/>
          <p:nvPr/>
        </p:nvSpPr>
        <p:spPr>
          <a:xfrm>
            <a:off x="6371975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52" name="Google Shape;252;p37"/>
          <p:cNvSpPr txBox="1"/>
          <p:nvPr/>
        </p:nvSpPr>
        <p:spPr>
          <a:xfrm>
            <a:off x="1232675" y="1351325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(0)</a:t>
            </a:r>
            <a:r>
              <a:rPr lang="en"/>
              <a:t>)</a:t>
            </a:r>
            <a:endParaRPr/>
          </a:p>
        </p:txBody>
      </p:sp>
      <p:sp>
        <p:nvSpPr>
          <p:cNvPr id="253" name="Google Shape;253;p37"/>
          <p:cNvSpPr txBox="1"/>
          <p:nvPr/>
        </p:nvSpPr>
        <p:spPr>
          <a:xfrm>
            <a:off x="2883575" y="1351325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(1)</a:t>
            </a:r>
            <a:r>
              <a:rPr lang="en"/>
              <a:t>)</a:t>
            </a:r>
            <a:endParaRPr/>
          </a:p>
        </p:txBody>
      </p:sp>
      <p:sp>
        <p:nvSpPr>
          <p:cNvPr id="254" name="Google Shape;254;p37"/>
          <p:cNvSpPr txBox="1"/>
          <p:nvPr/>
        </p:nvSpPr>
        <p:spPr>
          <a:xfrm>
            <a:off x="4601288" y="1341200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(2)</a:t>
            </a:r>
            <a:r>
              <a:rPr lang="en"/>
              <a:t>)</a:t>
            </a:r>
            <a:endParaRPr/>
          </a:p>
        </p:txBody>
      </p:sp>
      <p:sp>
        <p:nvSpPr>
          <p:cNvPr id="255" name="Google Shape;255;p37"/>
          <p:cNvSpPr txBox="1"/>
          <p:nvPr/>
        </p:nvSpPr>
        <p:spPr>
          <a:xfrm>
            <a:off x="6252200" y="1341200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1861475" y="1179050"/>
            <a:ext cx="1325700" cy="1325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1557725" y="2503450"/>
            <a:ext cx="193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distribution of X</a:t>
            </a:r>
            <a:r>
              <a:rPr baseline="30000" lang="en"/>
              <a:t>(1)</a:t>
            </a:r>
            <a:r>
              <a:rPr lang="en"/>
              <a:t>??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burn-in samples</a:t>
            </a:r>
            <a:endParaRPr/>
          </a:p>
        </p:txBody>
      </p:sp>
      <p:sp>
        <p:nvSpPr>
          <p:cNvPr id="263" name="Google Shape;263;p38"/>
          <p:cNvSpPr/>
          <p:nvPr/>
        </p:nvSpPr>
        <p:spPr>
          <a:xfrm>
            <a:off x="4628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(0)</a:t>
            </a:r>
            <a:endParaRPr b="1" baseline="30000" sz="1900"/>
          </a:p>
        </p:txBody>
      </p:sp>
      <p:sp>
        <p:nvSpPr>
          <p:cNvPr id="264" name="Google Shape;264;p38"/>
          <p:cNvSpPr/>
          <p:nvPr/>
        </p:nvSpPr>
        <p:spPr>
          <a:xfrm>
            <a:off x="21137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(1)</a:t>
            </a:r>
            <a:endParaRPr b="1" baseline="30000" sz="1900"/>
          </a:p>
        </p:txBody>
      </p:sp>
      <p:sp>
        <p:nvSpPr>
          <p:cNvPr id="265" name="Google Shape;265;p38"/>
          <p:cNvSpPr/>
          <p:nvPr/>
        </p:nvSpPr>
        <p:spPr>
          <a:xfrm>
            <a:off x="1352450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66" name="Google Shape;266;p38"/>
          <p:cNvSpPr/>
          <p:nvPr/>
        </p:nvSpPr>
        <p:spPr>
          <a:xfrm>
            <a:off x="37646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(2)</a:t>
            </a:r>
            <a:endParaRPr b="1" baseline="30000" sz="1900"/>
          </a:p>
        </p:txBody>
      </p:sp>
      <p:sp>
        <p:nvSpPr>
          <p:cNvPr id="267" name="Google Shape;267;p38"/>
          <p:cNvSpPr/>
          <p:nvPr/>
        </p:nvSpPr>
        <p:spPr>
          <a:xfrm>
            <a:off x="3003350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68" name="Google Shape;268;p38"/>
          <p:cNvSpPr/>
          <p:nvPr/>
        </p:nvSpPr>
        <p:spPr>
          <a:xfrm>
            <a:off x="5482400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(3)</a:t>
            </a:r>
            <a:endParaRPr b="1" baseline="30000" sz="1900"/>
          </a:p>
        </p:txBody>
      </p:sp>
      <p:sp>
        <p:nvSpPr>
          <p:cNvPr id="269" name="Google Shape;269;p38"/>
          <p:cNvSpPr/>
          <p:nvPr/>
        </p:nvSpPr>
        <p:spPr>
          <a:xfrm>
            <a:off x="4721075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0" name="Google Shape;270;p38"/>
          <p:cNvSpPr/>
          <p:nvPr/>
        </p:nvSpPr>
        <p:spPr>
          <a:xfrm>
            <a:off x="7133300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(N)</a:t>
            </a:r>
            <a:endParaRPr b="1" baseline="30000" sz="1900"/>
          </a:p>
        </p:txBody>
      </p:sp>
      <p:sp>
        <p:nvSpPr>
          <p:cNvPr id="271" name="Google Shape;271;p38"/>
          <p:cNvSpPr/>
          <p:nvPr/>
        </p:nvSpPr>
        <p:spPr>
          <a:xfrm>
            <a:off x="6371975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2" name="Google Shape;272;p38"/>
          <p:cNvSpPr txBox="1"/>
          <p:nvPr/>
        </p:nvSpPr>
        <p:spPr>
          <a:xfrm>
            <a:off x="1232675" y="1351325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(0)</a:t>
            </a:r>
            <a:r>
              <a:rPr lang="en"/>
              <a:t>)</a:t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2883575" y="1351325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(1)</a:t>
            </a:r>
            <a:r>
              <a:rPr lang="en"/>
              <a:t>)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4601288" y="1341200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(2)</a:t>
            </a:r>
            <a:r>
              <a:rPr lang="en"/>
              <a:t>)</a:t>
            </a:r>
            <a:endParaRPr/>
          </a:p>
        </p:txBody>
      </p:sp>
      <p:sp>
        <p:nvSpPr>
          <p:cNvPr id="275" name="Google Shape;275;p38"/>
          <p:cNvSpPr txBox="1"/>
          <p:nvPr/>
        </p:nvSpPr>
        <p:spPr>
          <a:xfrm>
            <a:off x="6252200" y="1341200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276" name="Google Shape;276;p38"/>
          <p:cNvSpPr/>
          <p:nvPr/>
        </p:nvSpPr>
        <p:spPr>
          <a:xfrm>
            <a:off x="2528370" y="2603354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(1)</a:t>
            </a:r>
            <a:endParaRPr b="1" baseline="30000"/>
          </a:p>
        </p:txBody>
      </p:sp>
      <p:sp>
        <p:nvSpPr>
          <p:cNvPr id="277" name="Google Shape;277;p38"/>
          <p:cNvSpPr/>
          <p:nvPr/>
        </p:nvSpPr>
        <p:spPr>
          <a:xfrm>
            <a:off x="1894746" y="2788301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8" name="Google Shape;278;p38"/>
          <p:cNvSpPr/>
          <p:nvPr/>
        </p:nvSpPr>
        <p:spPr>
          <a:xfrm>
            <a:off x="3902354" y="2603354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(2)</a:t>
            </a:r>
            <a:endParaRPr b="1" baseline="30000"/>
          </a:p>
        </p:txBody>
      </p:sp>
      <p:sp>
        <p:nvSpPr>
          <p:cNvPr id="279" name="Google Shape;279;p38"/>
          <p:cNvSpPr/>
          <p:nvPr/>
        </p:nvSpPr>
        <p:spPr>
          <a:xfrm>
            <a:off x="3268731" y="2788301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0" name="Google Shape;280;p38"/>
          <p:cNvSpPr/>
          <p:nvPr/>
        </p:nvSpPr>
        <p:spPr>
          <a:xfrm>
            <a:off x="5331954" y="2603354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(3)</a:t>
            </a:r>
            <a:endParaRPr b="1" baseline="30000"/>
          </a:p>
        </p:txBody>
      </p:sp>
      <p:sp>
        <p:nvSpPr>
          <p:cNvPr id="281" name="Google Shape;281;p38"/>
          <p:cNvSpPr/>
          <p:nvPr/>
        </p:nvSpPr>
        <p:spPr>
          <a:xfrm>
            <a:off x="4698331" y="2788301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2" name="Google Shape;282;p38"/>
          <p:cNvSpPr/>
          <p:nvPr/>
        </p:nvSpPr>
        <p:spPr>
          <a:xfrm>
            <a:off x="6705939" y="2603354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x`</a:t>
            </a:r>
            <a:r>
              <a:rPr b="1" baseline="30000" lang="en" sz="1300"/>
              <a:t>(N)</a:t>
            </a:r>
            <a:endParaRPr b="1" baseline="30000" sz="1300"/>
          </a:p>
        </p:txBody>
      </p:sp>
      <p:sp>
        <p:nvSpPr>
          <p:cNvPr id="283" name="Google Shape;283;p38"/>
          <p:cNvSpPr/>
          <p:nvPr/>
        </p:nvSpPr>
        <p:spPr>
          <a:xfrm>
            <a:off x="6072315" y="2788301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4" name="Google Shape;284;p38"/>
          <p:cNvSpPr txBox="1"/>
          <p:nvPr/>
        </p:nvSpPr>
        <p:spPr>
          <a:xfrm>
            <a:off x="1795062" y="2460552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(0)</a:t>
            </a:r>
            <a:r>
              <a:rPr lang="en"/>
              <a:t>)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3169046" y="2460552"/>
            <a:ext cx="7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T(x;x`</a:t>
            </a:r>
            <a:r>
              <a:rPr baseline="30000" lang="en" sz="1200"/>
              <a:t>(1)</a:t>
            </a:r>
            <a:r>
              <a:rPr lang="en" sz="1200"/>
              <a:t>)</a:t>
            </a:r>
            <a:endParaRPr sz="1200"/>
          </a:p>
        </p:txBody>
      </p:sp>
      <p:sp>
        <p:nvSpPr>
          <p:cNvPr id="286" name="Google Shape;286;p38"/>
          <p:cNvSpPr txBox="1"/>
          <p:nvPr/>
        </p:nvSpPr>
        <p:spPr>
          <a:xfrm>
            <a:off x="4598636" y="2452125"/>
            <a:ext cx="7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T(x;x`</a:t>
            </a:r>
            <a:r>
              <a:rPr baseline="30000" lang="en" sz="1200"/>
              <a:t>(2)</a:t>
            </a:r>
            <a:r>
              <a:rPr lang="en" sz="1200"/>
              <a:t>)</a:t>
            </a:r>
            <a:endParaRPr sz="1200"/>
          </a:p>
        </p:txBody>
      </p:sp>
      <p:sp>
        <p:nvSpPr>
          <p:cNvPr id="287" name="Google Shape;287;p38"/>
          <p:cNvSpPr txBox="1"/>
          <p:nvPr/>
        </p:nvSpPr>
        <p:spPr>
          <a:xfrm>
            <a:off x="5972631" y="2452125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288" name="Google Shape;288;p38"/>
          <p:cNvSpPr/>
          <p:nvPr/>
        </p:nvSpPr>
        <p:spPr>
          <a:xfrm>
            <a:off x="2528370" y="3887929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(1)</a:t>
            </a:r>
            <a:endParaRPr b="1" baseline="30000"/>
          </a:p>
        </p:txBody>
      </p:sp>
      <p:sp>
        <p:nvSpPr>
          <p:cNvPr id="289" name="Google Shape;289;p38"/>
          <p:cNvSpPr/>
          <p:nvPr/>
        </p:nvSpPr>
        <p:spPr>
          <a:xfrm>
            <a:off x="1894746" y="4072876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90" name="Google Shape;290;p38"/>
          <p:cNvSpPr/>
          <p:nvPr/>
        </p:nvSpPr>
        <p:spPr>
          <a:xfrm>
            <a:off x="3902354" y="3887929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(2)</a:t>
            </a:r>
            <a:endParaRPr b="1" baseline="30000"/>
          </a:p>
        </p:txBody>
      </p:sp>
      <p:sp>
        <p:nvSpPr>
          <p:cNvPr id="291" name="Google Shape;291;p38"/>
          <p:cNvSpPr/>
          <p:nvPr/>
        </p:nvSpPr>
        <p:spPr>
          <a:xfrm>
            <a:off x="3268731" y="4072876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92" name="Google Shape;292;p38"/>
          <p:cNvSpPr/>
          <p:nvPr/>
        </p:nvSpPr>
        <p:spPr>
          <a:xfrm>
            <a:off x="5331954" y="3887929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(3)</a:t>
            </a:r>
            <a:endParaRPr b="1" baseline="30000"/>
          </a:p>
        </p:txBody>
      </p:sp>
      <p:sp>
        <p:nvSpPr>
          <p:cNvPr id="293" name="Google Shape;293;p38"/>
          <p:cNvSpPr/>
          <p:nvPr/>
        </p:nvSpPr>
        <p:spPr>
          <a:xfrm>
            <a:off x="4698331" y="4072876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94" name="Google Shape;294;p38"/>
          <p:cNvSpPr/>
          <p:nvPr/>
        </p:nvSpPr>
        <p:spPr>
          <a:xfrm>
            <a:off x="6705939" y="3887929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x`</a:t>
            </a:r>
            <a:r>
              <a:rPr b="1" baseline="30000" lang="en" sz="1300"/>
              <a:t>(N)</a:t>
            </a:r>
            <a:endParaRPr b="1" baseline="30000" sz="1300"/>
          </a:p>
        </p:txBody>
      </p:sp>
      <p:sp>
        <p:nvSpPr>
          <p:cNvPr id="295" name="Google Shape;295;p38"/>
          <p:cNvSpPr/>
          <p:nvPr/>
        </p:nvSpPr>
        <p:spPr>
          <a:xfrm>
            <a:off x="6072315" y="4072876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96" name="Google Shape;296;p38"/>
          <p:cNvSpPr txBox="1"/>
          <p:nvPr/>
        </p:nvSpPr>
        <p:spPr>
          <a:xfrm>
            <a:off x="1795062" y="3745127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(0)</a:t>
            </a:r>
            <a:r>
              <a:rPr lang="en"/>
              <a:t>)</a:t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3169046" y="3745127"/>
            <a:ext cx="7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T(x;x`</a:t>
            </a:r>
            <a:r>
              <a:rPr baseline="30000" lang="en" sz="1200"/>
              <a:t>(1)</a:t>
            </a:r>
            <a:r>
              <a:rPr lang="en" sz="1200"/>
              <a:t>)</a:t>
            </a:r>
            <a:endParaRPr sz="1200"/>
          </a:p>
        </p:txBody>
      </p:sp>
      <p:sp>
        <p:nvSpPr>
          <p:cNvPr id="298" name="Google Shape;298;p38"/>
          <p:cNvSpPr txBox="1"/>
          <p:nvPr/>
        </p:nvSpPr>
        <p:spPr>
          <a:xfrm>
            <a:off x="4598636" y="3736700"/>
            <a:ext cx="7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T(x;x`</a:t>
            </a:r>
            <a:r>
              <a:rPr baseline="30000" lang="en" sz="1200"/>
              <a:t>(2)</a:t>
            </a:r>
            <a:r>
              <a:rPr lang="en" sz="1200"/>
              <a:t>)</a:t>
            </a:r>
            <a:endParaRPr sz="1200"/>
          </a:p>
        </p:txBody>
      </p:sp>
      <p:sp>
        <p:nvSpPr>
          <p:cNvPr id="299" name="Google Shape;299;p38"/>
          <p:cNvSpPr txBox="1"/>
          <p:nvPr/>
        </p:nvSpPr>
        <p:spPr>
          <a:xfrm>
            <a:off x="5972631" y="3736700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300" name="Google Shape;300;p38"/>
          <p:cNvSpPr txBox="1"/>
          <p:nvPr/>
        </p:nvSpPr>
        <p:spPr>
          <a:xfrm>
            <a:off x="2858067" y="3387225"/>
            <a:ext cx="27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 many times…</a:t>
            </a: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556925" y="1525400"/>
            <a:ext cx="633000" cy="633000"/>
          </a:xfrm>
          <a:prstGeom prst="ellipse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961113" y="2574138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(0)</a:t>
            </a:r>
            <a:endParaRPr b="1" baseline="30000" sz="1900"/>
          </a:p>
        </p:txBody>
      </p:sp>
      <p:sp>
        <p:nvSpPr>
          <p:cNvPr id="303" name="Google Shape;303;p38"/>
          <p:cNvSpPr/>
          <p:nvPr/>
        </p:nvSpPr>
        <p:spPr>
          <a:xfrm>
            <a:off x="1055163" y="2668188"/>
            <a:ext cx="633000" cy="633000"/>
          </a:xfrm>
          <a:prstGeom prst="ellipse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1016688" y="3751388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(0)</a:t>
            </a:r>
            <a:endParaRPr b="1" baseline="30000" sz="1900"/>
          </a:p>
        </p:txBody>
      </p:sp>
      <p:sp>
        <p:nvSpPr>
          <p:cNvPr id="305" name="Google Shape;305;p38"/>
          <p:cNvSpPr/>
          <p:nvPr/>
        </p:nvSpPr>
        <p:spPr>
          <a:xfrm>
            <a:off x="1110738" y="3845438"/>
            <a:ext cx="633000" cy="633000"/>
          </a:xfrm>
          <a:prstGeom prst="ellipse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259625" y="1071450"/>
            <a:ext cx="13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x</a:t>
            </a:r>
            <a:r>
              <a:rPr baseline="30000" lang="en"/>
              <a:t>(0)</a:t>
            </a:r>
            <a:r>
              <a:rPr lang="en"/>
              <a:t> fixed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burn-in samples</a:t>
            </a: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4628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(0)</a:t>
            </a:r>
            <a:endParaRPr b="1" baseline="30000" sz="1900"/>
          </a:p>
        </p:txBody>
      </p:sp>
      <p:sp>
        <p:nvSpPr>
          <p:cNvPr id="313" name="Google Shape;313;p39"/>
          <p:cNvSpPr/>
          <p:nvPr/>
        </p:nvSpPr>
        <p:spPr>
          <a:xfrm>
            <a:off x="21137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(1)</a:t>
            </a:r>
            <a:endParaRPr b="1" baseline="30000" sz="1900"/>
          </a:p>
        </p:txBody>
      </p:sp>
      <p:sp>
        <p:nvSpPr>
          <p:cNvPr id="314" name="Google Shape;314;p39"/>
          <p:cNvSpPr/>
          <p:nvPr/>
        </p:nvSpPr>
        <p:spPr>
          <a:xfrm>
            <a:off x="1352450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15" name="Google Shape;315;p39"/>
          <p:cNvSpPr/>
          <p:nvPr/>
        </p:nvSpPr>
        <p:spPr>
          <a:xfrm>
            <a:off x="3764675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(2)</a:t>
            </a:r>
            <a:endParaRPr b="1" baseline="30000" sz="1900"/>
          </a:p>
        </p:txBody>
      </p:sp>
      <p:sp>
        <p:nvSpPr>
          <p:cNvPr id="316" name="Google Shape;316;p39"/>
          <p:cNvSpPr/>
          <p:nvPr/>
        </p:nvSpPr>
        <p:spPr>
          <a:xfrm>
            <a:off x="3003350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17" name="Google Shape;317;p39"/>
          <p:cNvSpPr/>
          <p:nvPr/>
        </p:nvSpPr>
        <p:spPr>
          <a:xfrm>
            <a:off x="5482400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(3)</a:t>
            </a:r>
            <a:endParaRPr b="1" baseline="30000" sz="1900"/>
          </a:p>
        </p:txBody>
      </p:sp>
      <p:sp>
        <p:nvSpPr>
          <p:cNvPr id="318" name="Google Shape;318;p39"/>
          <p:cNvSpPr/>
          <p:nvPr/>
        </p:nvSpPr>
        <p:spPr>
          <a:xfrm>
            <a:off x="4721075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19" name="Google Shape;319;p39"/>
          <p:cNvSpPr/>
          <p:nvPr/>
        </p:nvSpPr>
        <p:spPr>
          <a:xfrm>
            <a:off x="7133300" y="1431350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(N)</a:t>
            </a:r>
            <a:endParaRPr b="1" baseline="30000" sz="1900"/>
          </a:p>
        </p:txBody>
      </p:sp>
      <p:sp>
        <p:nvSpPr>
          <p:cNvPr id="320" name="Google Shape;320;p39"/>
          <p:cNvSpPr/>
          <p:nvPr/>
        </p:nvSpPr>
        <p:spPr>
          <a:xfrm>
            <a:off x="6371975" y="1653572"/>
            <a:ext cx="692850" cy="214025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21" name="Google Shape;321;p39"/>
          <p:cNvSpPr txBox="1"/>
          <p:nvPr/>
        </p:nvSpPr>
        <p:spPr>
          <a:xfrm>
            <a:off x="1232675" y="1351325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(0)</a:t>
            </a:r>
            <a:r>
              <a:rPr lang="en"/>
              <a:t>)</a:t>
            </a:r>
            <a:endParaRPr/>
          </a:p>
        </p:txBody>
      </p:sp>
      <p:sp>
        <p:nvSpPr>
          <p:cNvPr id="322" name="Google Shape;322;p39"/>
          <p:cNvSpPr txBox="1"/>
          <p:nvPr/>
        </p:nvSpPr>
        <p:spPr>
          <a:xfrm>
            <a:off x="2883575" y="1351325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(1)</a:t>
            </a:r>
            <a:r>
              <a:rPr lang="en"/>
              <a:t>)</a:t>
            </a:r>
            <a:endParaRPr/>
          </a:p>
        </p:txBody>
      </p:sp>
      <p:sp>
        <p:nvSpPr>
          <p:cNvPr id="323" name="Google Shape;323;p39"/>
          <p:cNvSpPr txBox="1"/>
          <p:nvPr/>
        </p:nvSpPr>
        <p:spPr>
          <a:xfrm>
            <a:off x="4601288" y="1341200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(2)</a:t>
            </a:r>
            <a:r>
              <a:rPr lang="en"/>
              <a:t>)</a:t>
            </a:r>
            <a:endParaRPr/>
          </a:p>
        </p:txBody>
      </p:sp>
      <p:sp>
        <p:nvSpPr>
          <p:cNvPr id="324" name="Google Shape;324;p39"/>
          <p:cNvSpPr txBox="1"/>
          <p:nvPr/>
        </p:nvSpPr>
        <p:spPr>
          <a:xfrm>
            <a:off x="6252200" y="1341200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2528370" y="2603354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(1)</a:t>
            </a:r>
            <a:endParaRPr b="1" baseline="30000"/>
          </a:p>
        </p:txBody>
      </p:sp>
      <p:sp>
        <p:nvSpPr>
          <p:cNvPr id="326" name="Google Shape;326;p39"/>
          <p:cNvSpPr/>
          <p:nvPr/>
        </p:nvSpPr>
        <p:spPr>
          <a:xfrm>
            <a:off x="1894746" y="2788301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27" name="Google Shape;327;p39"/>
          <p:cNvSpPr/>
          <p:nvPr/>
        </p:nvSpPr>
        <p:spPr>
          <a:xfrm>
            <a:off x="3902354" y="2603354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(2)</a:t>
            </a:r>
            <a:endParaRPr b="1" baseline="30000"/>
          </a:p>
        </p:txBody>
      </p:sp>
      <p:sp>
        <p:nvSpPr>
          <p:cNvPr id="328" name="Google Shape;328;p39"/>
          <p:cNvSpPr/>
          <p:nvPr/>
        </p:nvSpPr>
        <p:spPr>
          <a:xfrm>
            <a:off x="3268731" y="2788301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29" name="Google Shape;329;p39"/>
          <p:cNvSpPr/>
          <p:nvPr/>
        </p:nvSpPr>
        <p:spPr>
          <a:xfrm>
            <a:off x="5331954" y="2603354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(3)</a:t>
            </a:r>
            <a:endParaRPr b="1" baseline="30000"/>
          </a:p>
        </p:txBody>
      </p:sp>
      <p:sp>
        <p:nvSpPr>
          <p:cNvPr id="330" name="Google Shape;330;p39"/>
          <p:cNvSpPr/>
          <p:nvPr/>
        </p:nvSpPr>
        <p:spPr>
          <a:xfrm>
            <a:off x="4698331" y="2788301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31" name="Google Shape;331;p39"/>
          <p:cNvSpPr/>
          <p:nvPr/>
        </p:nvSpPr>
        <p:spPr>
          <a:xfrm>
            <a:off x="6705939" y="2603354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x`</a:t>
            </a:r>
            <a:r>
              <a:rPr b="1" baseline="30000" lang="en" sz="1300"/>
              <a:t>(N)</a:t>
            </a:r>
            <a:endParaRPr b="1" baseline="30000" sz="1300"/>
          </a:p>
        </p:txBody>
      </p:sp>
      <p:sp>
        <p:nvSpPr>
          <p:cNvPr id="332" name="Google Shape;332;p39"/>
          <p:cNvSpPr/>
          <p:nvPr/>
        </p:nvSpPr>
        <p:spPr>
          <a:xfrm>
            <a:off x="6072315" y="2788301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33" name="Google Shape;333;p39"/>
          <p:cNvSpPr txBox="1"/>
          <p:nvPr/>
        </p:nvSpPr>
        <p:spPr>
          <a:xfrm>
            <a:off x="1795062" y="2460552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(0)</a:t>
            </a:r>
            <a:r>
              <a:rPr lang="en"/>
              <a:t>)</a:t>
            </a:r>
            <a:endParaRPr/>
          </a:p>
        </p:txBody>
      </p:sp>
      <p:sp>
        <p:nvSpPr>
          <p:cNvPr id="334" name="Google Shape;334;p39"/>
          <p:cNvSpPr txBox="1"/>
          <p:nvPr/>
        </p:nvSpPr>
        <p:spPr>
          <a:xfrm>
            <a:off x="3169046" y="2460552"/>
            <a:ext cx="7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T(x;x`</a:t>
            </a:r>
            <a:r>
              <a:rPr baseline="30000" lang="en" sz="1200"/>
              <a:t>(1)</a:t>
            </a:r>
            <a:r>
              <a:rPr lang="en" sz="1200"/>
              <a:t>)</a:t>
            </a:r>
            <a:endParaRPr sz="1200"/>
          </a:p>
        </p:txBody>
      </p:sp>
      <p:sp>
        <p:nvSpPr>
          <p:cNvPr id="335" name="Google Shape;335;p39"/>
          <p:cNvSpPr txBox="1"/>
          <p:nvPr/>
        </p:nvSpPr>
        <p:spPr>
          <a:xfrm>
            <a:off x="4598636" y="2452125"/>
            <a:ext cx="7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T(x;x`</a:t>
            </a:r>
            <a:r>
              <a:rPr baseline="30000" lang="en" sz="1200"/>
              <a:t>(2)</a:t>
            </a:r>
            <a:r>
              <a:rPr lang="en" sz="1200"/>
              <a:t>)</a:t>
            </a:r>
            <a:endParaRPr sz="1200"/>
          </a:p>
        </p:txBody>
      </p:sp>
      <p:sp>
        <p:nvSpPr>
          <p:cNvPr id="336" name="Google Shape;336;p39"/>
          <p:cNvSpPr txBox="1"/>
          <p:nvPr/>
        </p:nvSpPr>
        <p:spPr>
          <a:xfrm>
            <a:off x="5972631" y="2452125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2528370" y="3887929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(1)</a:t>
            </a:r>
            <a:endParaRPr b="1" baseline="30000"/>
          </a:p>
        </p:txBody>
      </p:sp>
      <p:sp>
        <p:nvSpPr>
          <p:cNvPr id="338" name="Google Shape;338;p39"/>
          <p:cNvSpPr/>
          <p:nvPr/>
        </p:nvSpPr>
        <p:spPr>
          <a:xfrm>
            <a:off x="1894746" y="4072876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39" name="Google Shape;339;p39"/>
          <p:cNvSpPr/>
          <p:nvPr/>
        </p:nvSpPr>
        <p:spPr>
          <a:xfrm>
            <a:off x="3902354" y="3887929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(2)</a:t>
            </a:r>
            <a:endParaRPr b="1" baseline="30000"/>
          </a:p>
        </p:txBody>
      </p:sp>
      <p:sp>
        <p:nvSpPr>
          <p:cNvPr id="340" name="Google Shape;340;p39"/>
          <p:cNvSpPr/>
          <p:nvPr/>
        </p:nvSpPr>
        <p:spPr>
          <a:xfrm>
            <a:off x="3268731" y="4072876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1" name="Google Shape;341;p39"/>
          <p:cNvSpPr/>
          <p:nvPr/>
        </p:nvSpPr>
        <p:spPr>
          <a:xfrm>
            <a:off x="5331954" y="3887929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x`</a:t>
            </a:r>
            <a:r>
              <a:rPr b="1" baseline="30000" lang="en"/>
              <a:t>(3)</a:t>
            </a:r>
            <a:endParaRPr b="1" baseline="30000"/>
          </a:p>
        </p:txBody>
      </p:sp>
      <p:sp>
        <p:nvSpPr>
          <p:cNvPr id="342" name="Google Shape;342;p39"/>
          <p:cNvSpPr/>
          <p:nvPr/>
        </p:nvSpPr>
        <p:spPr>
          <a:xfrm>
            <a:off x="4698331" y="4072876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3" name="Google Shape;343;p39"/>
          <p:cNvSpPr/>
          <p:nvPr/>
        </p:nvSpPr>
        <p:spPr>
          <a:xfrm>
            <a:off x="6705939" y="3887929"/>
            <a:ext cx="683400" cy="6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x`</a:t>
            </a:r>
            <a:r>
              <a:rPr b="1" baseline="30000" lang="en" sz="1300"/>
              <a:t>(N)</a:t>
            </a:r>
            <a:endParaRPr b="1" baseline="30000" sz="1300"/>
          </a:p>
        </p:txBody>
      </p:sp>
      <p:sp>
        <p:nvSpPr>
          <p:cNvPr id="344" name="Google Shape;344;p39"/>
          <p:cNvSpPr/>
          <p:nvPr/>
        </p:nvSpPr>
        <p:spPr>
          <a:xfrm>
            <a:off x="6072315" y="4072876"/>
            <a:ext cx="576659" cy="178133"/>
          </a:xfrm>
          <a:custGeom>
            <a:rect b="b" l="l" r="r" t="t"/>
            <a:pathLst>
              <a:path extrusionOk="0" h="8561" w="27714">
                <a:moveTo>
                  <a:pt x="0" y="7193"/>
                </a:moveTo>
                <a:cubicBezTo>
                  <a:pt x="2452" y="5995"/>
                  <a:pt x="10093" y="-222"/>
                  <a:pt x="14712" y="6"/>
                </a:cubicBezTo>
                <a:cubicBezTo>
                  <a:pt x="19331" y="234"/>
                  <a:pt x="25547" y="7135"/>
                  <a:pt x="27714" y="8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39"/>
          <p:cNvSpPr txBox="1"/>
          <p:nvPr/>
        </p:nvSpPr>
        <p:spPr>
          <a:xfrm>
            <a:off x="1795062" y="3745127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T(x;x</a:t>
            </a:r>
            <a:r>
              <a:rPr baseline="30000" lang="en"/>
              <a:t>(0)</a:t>
            </a:r>
            <a:r>
              <a:rPr lang="en"/>
              <a:t>)</a:t>
            </a:r>
            <a:endParaRPr/>
          </a:p>
        </p:txBody>
      </p:sp>
      <p:sp>
        <p:nvSpPr>
          <p:cNvPr id="346" name="Google Shape;346;p39"/>
          <p:cNvSpPr txBox="1"/>
          <p:nvPr/>
        </p:nvSpPr>
        <p:spPr>
          <a:xfrm>
            <a:off x="3169046" y="3745127"/>
            <a:ext cx="7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T(x;x`</a:t>
            </a:r>
            <a:r>
              <a:rPr baseline="30000" lang="en" sz="1200"/>
              <a:t>(1)</a:t>
            </a:r>
            <a:r>
              <a:rPr lang="en" sz="1200"/>
              <a:t>)</a:t>
            </a:r>
            <a:endParaRPr sz="1200"/>
          </a:p>
        </p:txBody>
      </p:sp>
      <p:sp>
        <p:nvSpPr>
          <p:cNvPr id="347" name="Google Shape;347;p39"/>
          <p:cNvSpPr txBox="1"/>
          <p:nvPr/>
        </p:nvSpPr>
        <p:spPr>
          <a:xfrm>
            <a:off x="4598636" y="3736700"/>
            <a:ext cx="7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T(x;x`</a:t>
            </a:r>
            <a:r>
              <a:rPr baseline="30000" lang="en" sz="1200"/>
              <a:t>(2)</a:t>
            </a:r>
            <a:r>
              <a:rPr lang="en" sz="1200"/>
              <a:t>)</a:t>
            </a:r>
            <a:endParaRPr sz="1200"/>
          </a:p>
        </p:txBody>
      </p:sp>
      <p:sp>
        <p:nvSpPr>
          <p:cNvPr id="348" name="Google Shape;348;p39"/>
          <p:cNvSpPr txBox="1"/>
          <p:nvPr/>
        </p:nvSpPr>
        <p:spPr>
          <a:xfrm>
            <a:off x="5972631" y="3736700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349" name="Google Shape;349;p39"/>
          <p:cNvSpPr txBox="1"/>
          <p:nvPr/>
        </p:nvSpPr>
        <p:spPr>
          <a:xfrm>
            <a:off x="2858067" y="3387225"/>
            <a:ext cx="27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</a:t>
            </a:r>
            <a:r>
              <a:rPr lang="en"/>
              <a:t>at many times…</a:t>
            </a:r>
            <a:endParaRPr/>
          </a:p>
        </p:txBody>
      </p:sp>
      <p:sp>
        <p:nvSpPr>
          <p:cNvPr id="350" name="Google Shape;350;p39"/>
          <p:cNvSpPr/>
          <p:nvPr/>
        </p:nvSpPr>
        <p:spPr>
          <a:xfrm>
            <a:off x="556925" y="1525400"/>
            <a:ext cx="633000" cy="633000"/>
          </a:xfrm>
          <a:prstGeom prst="ellipse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961113" y="2574138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(0)</a:t>
            </a:r>
            <a:endParaRPr b="1" baseline="30000" sz="1900"/>
          </a:p>
        </p:txBody>
      </p:sp>
      <p:sp>
        <p:nvSpPr>
          <p:cNvPr id="352" name="Google Shape;352;p39"/>
          <p:cNvSpPr/>
          <p:nvPr/>
        </p:nvSpPr>
        <p:spPr>
          <a:xfrm>
            <a:off x="1055163" y="2668188"/>
            <a:ext cx="633000" cy="633000"/>
          </a:xfrm>
          <a:prstGeom prst="ellipse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1016688" y="3751388"/>
            <a:ext cx="821100" cy="8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x</a:t>
            </a:r>
            <a:r>
              <a:rPr b="1" baseline="30000" lang="en" sz="1900"/>
              <a:t>(0)</a:t>
            </a:r>
            <a:endParaRPr b="1" baseline="30000" sz="1900"/>
          </a:p>
        </p:txBody>
      </p:sp>
      <p:sp>
        <p:nvSpPr>
          <p:cNvPr id="354" name="Google Shape;354;p39"/>
          <p:cNvSpPr/>
          <p:nvPr/>
        </p:nvSpPr>
        <p:spPr>
          <a:xfrm>
            <a:off x="1110738" y="3845438"/>
            <a:ext cx="633000" cy="633000"/>
          </a:xfrm>
          <a:prstGeom prst="ellipse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/>
          <p:nvPr/>
        </p:nvSpPr>
        <p:spPr>
          <a:xfrm>
            <a:off x="3508050" y="1012200"/>
            <a:ext cx="1471200" cy="3917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9"/>
          <p:cNvSpPr txBox="1"/>
          <p:nvPr/>
        </p:nvSpPr>
        <p:spPr>
          <a:xfrm>
            <a:off x="259625" y="1071450"/>
            <a:ext cx="13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x</a:t>
            </a:r>
            <a:r>
              <a:rPr baseline="30000" lang="en"/>
              <a:t>(0)</a:t>
            </a:r>
            <a:r>
              <a:rPr lang="en"/>
              <a:t> fixed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1,000 MCMC chains</a:t>
            </a:r>
            <a:endParaRPr/>
          </a:p>
        </p:txBody>
      </p:sp>
      <p:sp>
        <p:nvSpPr>
          <p:cNvPr id="362" name="Google Shape;36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30000" lang="en"/>
              <a:t>(0)</a:t>
            </a:r>
            <a:r>
              <a:rPr lang="en"/>
              <a:t> = 0.5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Q(x`;x) = N(x,σ)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σ=0.1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900" y="941524"/>
            <a:ext cx="4982550" cy="39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1,000 MCMC chains</a:t>
            </a:r>
            <a:endParaRPr/>
          </a:p>
        </p:txBody>
      </p:sp>
      <p:sp>
        <p:nvSpPr>
          <p:cNvPr id="369" name="Google Shape;36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30000" lang="en"/>
              <a:t>(0)</a:t>
            </a:r>
            <a:r>
              <a:rPr lang="en"/>
              <a:t> = 0.5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Q(x`;x) = N(x,σ)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σ=0.1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900" y="1017724"/>
            <a:ext cx="4982550" cy="39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900" y="978541"/>
            <a:ext cx="4982550" cy="3935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9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675" y="2647949"/>
            <a:ext cx="7126875" cy="25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956625"/>
            <a:ext cx="8520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P(x) = N(0</a:t>
            </a:r>
            <a:r>
              <a:rPr baseline="-25000" lang="en"/>
              <a:t>D</a:t>
            </a:r>
            <a:r>
              <a:rPr lang="en"/>
              <a:t>, Σ</a:t>
            </a:r>
            <a:r>
              <a:rPr baseline="-25000" lang="en"/>
              <a:t>DxD</a:t>
            </a:r>
            <a:r>
              <a:rPr lang="en"/>
              <a:t>), where Σ=0.49*I</a:t>
            </a:r>
            <a:r>
              <a:rPr baseline="-25000" lang="en"/>
              <a:t>D</a:t>
            </a:r>
            <a:endParaRPr baseline="-25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 dimensions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</a:t>
            </a:r>
            <a:r>
              <a:rPr lang="en"/>
              <a:t>(x) = N(0</a:t>
            </a:r>
            <a:r>
              <a:rPr baseline="-25000" lang="en"/>
              <a:t>D</a:t>
            </a:r>
            <a:r>
              <a:rPr lang="en"/>
              <a:t>, Σ</a:t>
            </a:r>
            <a:r>
              <a:rPr baseline="-25000" lang="en"/>
              <a:t>DxD</a:t>
            </a:r>
            <a:r>
              <a:rPr lang="en"/>
              <a:t>), where Σ=0.5*I</a:t>
            </a:r>
            <a:r>
              <a:rPr baseline="-25000" lang="en"/>
              <a:t>D</a:t>
            </a:r>
            <a:endParaRPr baseline="-25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 dimensions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rejection sampling to sample from P using Q as proposal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Plots for D=2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1,000 MCMC chains</a:t>
            </a:r>
            <a:endParaRPr/>
          </a:p>
        </p:txBody>
      </p:sp>
      <p:sp>
        <p:nvSpPr>
          <p:cNvPr id="377" name="Google Shape;37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30000" lang="en"/>
              <a:t>(0)</a:t>
            </a:r>
            <a:r>
              <a:rPr lang="en"/>
              <a:t> = 0.5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Q(x`;x) = N(x,σ)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σ=0.1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2"/>
          <p:cNvPicPr preferRelativeResize="0"/>
          <p:nvPr/>
        </p:nvPicPr>
        <p:blipFill rotWithShape="1">
          <a:blip r:embed="rId3">
            <a:alphaModFix/>
          </a:blip>
          <a:srcRect b="0" l="1465" r="1465" t="0"/>
          <a:stretch/>
        </p:blipFill>
        <p:spPr>
          <a:xfrm>
            <a:off x="3099825" y="983500"/>
            <a:ext cx="5140826" cy="39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1,000 MCMC chains</a:t>
            </a:r>
            <a:endParaRPr/>
          </a:p>
        </p:txBody>
      </p:sp>
      <p:sp>
        <p:nvSpPr>
          <p:cNvPr id="384" name="Google Shape;38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30000" lang="en"/>
              <a:t>(0)</a:t>
            </a:r>
            <a:r>
              <a:rPr lang="en"/>
              <a:t> = 0.5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Q(x`;x) = N(x,σ)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σ=0.1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43"/>
          <p:cNvPicPr preferRelativeResize="0"/>
          <p:nvPr/>
        </p:nvPicPr>
        <p:blipFill rotWithShape="1">
          <a:blip r:embed="rId3">
            <a:alphaModFix/>
          </a:blip>
          <a:srcRect b="0" l="1465" r="1465" t="0"/>
          <a:stretch/>
        </p:blipFill>
        <p:spPr>
          <a:xfrm>
            <a:off x="3099825" y="983500"/>
            <a:ext cx="5140826" cy="39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1,000 MCMC chains</a:t>
            </a:r>
            <a:endParaRPr/>
          </a:p>
        </p:txBody>
      </p:sp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x</a:t>
            </a:r>
            <a:r>
              <a:rPr b="1" baseline="30000" lang="en">
                <a:solidFill>
                  <a:srgbClr val="FF0000"/>
                </a:solidFill>
              </a:rPr>
              <a:t>(0)</a:t>
            </a:r>
            <a:r>
              <a:rPr b="1" lang="en">
                <a:solidFill>
                  <a:srgbClr val="FF0000"/>
                </a:solidFill>
              </a:rPr>
              <a:t> = 4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Q(x`;x) = N(x,σ)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σ=0.1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775" y="1017725"/>
            <a:ext cx="5033425" cy="39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1,000 MCMC chains</a:t>
            </a:r>
            <a:endParaRPr/>
          </a:p>
        </p:txBody>
      </p:sp>
      <p:sp>
        <p:nvSpPr>
          <p:cNvPr id="398" name="Google Shape;39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x</a:t>
            </a:r>
            <a:r>
              <a:rPr b="1" baseline="30000" lang="en">
                <a:solidFill>
                  <a:srgbClr val="FF0000"/>
                </a:solidFill>
              </a:rPr>
              <a:t>(0)</a:t>
            </a:r>
            <a:r>
              <a:rPr b="1" lang="en">
                <a:solidFill>
                  <a:srgbClr val="FF0000"/>
                </a:solidFill>
              </a:rPr>
              <a:t> = 4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Q(x`;x) = N(x,σ)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σ=0.1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 b="0" l="2525" r="2525" t="0"/>
          <a:stretch/>
        </p:blipFill>
        <p:spPr>
          <a:xfrm>
            <a:off x="3108775" y="1017725"/>
            <a:ext cx="5033426" cy="39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r>
              <a:rPr lang="en"/>
              <a:t> for slow </a:t>
            </a:r>
            <a:r>
              <a:rPr lang="en"/>
              <a:t>equilibrium</a:t>
            </a:r>
            <a:r>
              <a:rPr lang="en"/>
              <a:t> </a:t>
            </a:r>
            <a:endParaRPr/>
          </a:p>
        </p:txBody>
      </p:sp>
      <p:sp>
        <p:nvSpPr>
          <p:cNvPr id="405" name="Google Shape;40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 convergence? How about making σ larger?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Q(x`;x) = N(x,10) instead of N(x,1) 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for slow equilibrium </a:t>
            </a:r>
            <a:endParaRPr/>
          </a:p>
        </p:txBody>
      </p:sp>
      <p:sp>
        <p:nvSpPr>
          <p:cNvPr id="411" name="Google Shape;41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 convergence? How about making σ larger?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Q(x`;x) = N(x,10) instead of N(x,1) 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325" y="1609847"/>
            <a:ext cx="435497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for slow equilibrium </a:t>
            </a:r>
            <a:endParaRPr/>
          </a:p>
        </p:txBody>
      </p:sp>
      <p:sp>
        <p:nvSpPr>
          <p:cNvPr id="418" name="Google Shape;41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 convergence? How about making σ larger?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Q(x`;x) = N(x,10) instead of N(x,1) 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48"/>
          <p:cNvPicPr preferRelativeResize="0"/>
          <p:nvPr/>
        </p:nvPicPr>
        <p:blipFill rotWithShape="1">
          <a:blip r:embed="rId3">
            <a:alphaModFix/>
          </a:blip>
          <a:srcRect b="0" l="2198" r="2198" t="0"/>
          <a:stretch/>
        </p:blipFill>
        <p:spPr>
          <a:xfrm>
            <a:off x="4477325" y="1609847"/>
            <a:ext cx="435497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Level Proof of MH</a:t>
            </a:r>
            <a:endParaRPr/>
          </a:p>
        </p:txBody>
      </p:sp>
      <p:sp>
        <p:nvSpPr>
          <p:cNvPr id="425" name="Google Shape;42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Part1 - Convergence: </a:t>
            </a:r>
            <a:r>
              <a:rPr lang="en"/>
              <a:t>If Markov chain is </a:t>
            </a:r>
            <a:r>
              <a:rPr b="1" i="1" lang="en"/>
              <a:t>irreducible </a:t>
            </a:r>
            <a:r>
              <a:rPr lang="en"/>
              <a:t>and </a:t>
            </a:r>
            <a:r>
              <a:rPr b="1" i="1" lang="en"/>
              <a:t>aperiodic </a:t>
            </a:r>
            <a:r>
              <a:rPr lang="en"/>
              <a:t>then it converges to unique stationary distribution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2 - If Chain fulfills </a:t>
            </a:r>
            <a:r>
              <a:rPr b="1" i="1" lang="en"/>
              <a:t>detailed balance condition</a:t>
            </a:r>
            <a:r>
              <a:rPr lang="en"/>
              <a:t> </a:t>
            </a:r>
            <a:r>
              <a:rPr lang="en"/>
              <a:t>for P(⋅) then </a:t>
            </a:r>
            <a:r>
              <a:rPr lang="en"/>
              <a:t>P(⋅) is the unique </a:t>
            </a:r>
            <a:r>
              <a:rPr lang="en"/>
              <a:t>stationary distribution of the chain </a:t>
            </a:r>
            <a:r>
              <a:rPr lang="en" sz="1400"/>
              <a:t>(</a:t>
            </a:r>
            <a:r>
              <a:rPr lang="en" sz="1400"/>
              <a:t>sufficient, but not necessary condition)</a:t>
            </a:r>
            <a:endParaRPr sz="14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i="1" lang="en" sz="1600"/>
              <a:t>detailed balance condition</a:t>
            </a:r>
            <a:r>
              <a:rPr lang="en" sz="1800"/>
              <a:t>: </a:t>
            </a:r>
            <a:r>
              <a:rPr lang="en" sz="1600"/>
              <a:t>P(x</a:t>
            </a:r>
            <a:r>
              <a:rPr baseline="30000" lang="en" sz="1600"/>
              <a:t>(a)</a:t>
            </a:r>
            <a:r>
              <a:rPr lang="en" sz="1600"/>
              <a:t>) T(x</a:t>
            </a:r>
            <a:r>
              <a:rPr baseline="30000" lang="en" sz="1600"/>
              <a:t>(b)</a:t>
            </a:r>
            <a:r>
              <a:rPr lang="en" sz="1600"/>
              <a:t> ; x</a:t>
            </a:r>
            <a:r>
              <a:rPr baseline="30000" lang="en" sz="1600"/>
              <a:t>(a)</a:t>
            </a:r>
            <a:r>
              <a:rPr lang="en" sz="1600"/>
              <a:t>) = P(x</a:t>
            </a:r>
            <a:r>
              <a:rPr baseline="30000" lang="en" sz="1600"/>
              <a:t>(b)</a:t>
            </a:r>
            <a:r>
              <a:rPr lang="en" sz="1600"/>
              <a:t>) T(x</a:t>
            </a:r>
            <a:r>
              <a:rPr baseline="30000" lang="en" sz="1600"/>
              <a:t>(a)</a:t>
            </a:r>
            <a:r>
              <a:rPr lang="en" sz="1600"/>
              <a:t> ; x</a:t>
            </a:r>
            <a:r>
              <a:rPr baseline="30000" lang="en" sz="1600"/>
              <a:t>(b)</a:t>
            </a:r>
            <a:r>
              <a:rPr lang="en" sz="1600"/>
              <a:t>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Where T(x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 is Q(x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)*a(x</a:t>
            </a:r>
            <a:r>
              <a:rPr baseline="30000" lang="en" sz="1600"/>
              <a:t>(t+1)</a:t>
            </a:r>
            <a:r>
              <a:rPr lang="en" sz="1600"/>
              <a:t> ; x</a:t>
            </a:r>
            <a:r>
              <a:rPr baseline="30000" lang="en" sz="1600"/>
              <a:t>(t)</a:t>
            </a:r>
            <a:r>
              <a:rPr lang="en" sz="1600"/>
              <a:t>)+P(reject from x</a:t>
            </a:r>
            <a:r>
              <a:rPr baseline="30000" lang="en" sz="1600"/>
              <a:t>(t)</a:t>
            </a:r>
            <a:r>
              <a:rPr lang="en" sz="1600"/>
              <a:t>)*δ</a:t>
            </a:r>
            <a:r>
              <a:rPr baseline="-25000" lang="en" sz="1600"/>
              <a:t>xt</a:t>
            </a:r>
            <a:r>
              <a:rPr lang="en" sz="1600"/>
              <a:t>(x</a:t>
            </a:r>
            <a:r>
              <a:rPr baseline="30000" lang="en" sz="1600"/>
              <a:t>(t+1)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Part 3 - Our chain fulfills part 1 thus it converges to </a:t>
            </a:r>
            <a:r>
              <a:rPr i="1" lang="en" sz="1600" u="sng"/>
              <a:t>a</a:t>
            </a:r>
            <a:r>
              <a:rPr lang="en" sz="1600"/>
              <a:t> unique distribution, and some arithmetic shows that our clever choice of the </a:t>
            </a:r>
            <a:r>
              <a:rPr lang="en" sz="1600" u="sng"/>
              <a:t>acceptance criteria</a:t>
            </a:r>
            <a:r>
              <a:rPr lang="en" sz="1600"/>
              <a:t> fulfills the </a:t>
            </a:r>
            <a:r>
              <a:rPr b="1" i="1" lang="en" sz="1600"/>
              <a:t>detailed balance condition </a:t>
            </a:r>
            <a:r>
              <a:rPr lang="en" sz="1600"/>
              <a:t>for our target distribution P(</a:t>
            </a:r>
            <a:r>
              <a:rPr lang="en"/>
              <a:t>⋅</a:t>
            </a:r>
            <a:r>
              <a:rPr lang="en" sz="1600"/>
              <a:t>) [part 2]</a:t>
            </a:r>
            <a:endParaRPr b="1" sz="1600"/>
          </a:p>
        </p:txBody>
      </p:sp>
      <p:sp>
        <p:nvSpPr>
          <p:cNvPr id="426" name="Google Shape;426;p49"/>
          <p:cNvSpPr txBox="1"/>
          <p:nvPr/>
        </p:nvSpPr>
        <p:spPr>
          <a:xfrm>
            <a:off x="632450" y="4703625"/>
            <a:ext cx="4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(full proof): similarweb.engineering/mcmc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MCMC </a:t>
            </a:r>
            <a:r>
              <a:rPr lang="en"/>
              <a:t>Bayesian Inference</a:t>
            </a:r>
            <a:endParaRPr/>
          </a:p>
        </p:txBody>
      </p:sp>
      <p:sp>
        <p:nvSpPr>
          <p:cNvPr id="432" name="Google Shape;43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analysis goal (curve-fitting with outliers)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Collection of samples (x</a:t>
            </a:r>
            <a:r>
              <a:rPr baseline="30000" lang="en"/>
              <a:t>(1)</a:t>
            </a:r>
            <a:r>
              <a:rPr lang="en"/>
              <a:t>,y</a:t>
            </a:r>
            <a:r>
              <a:rPr baseline="30000" lang="en"/>
              <a:t>(1)</a:t>
            </a:r>
            <a:r>
              <a:rPr lang="en"/>
              <a:t>)</a:t>
            </a:r>
            <a:r>
              <a:rPr lang="en"/>
              <a:t>,...,</a:t>
            </a:r>
            <a:r>
              <a:rPr lang="en"/>
              <a:t>(x</a:t>
            </a:r>
            <a:r>
              <a:rPr baseline="30000" lang="en"/>
              <a:t>(N)</a:t>
            </a:r>
            <a:r>
              <a:rPr lang="en"/>
              <a:t>,y</a:t>
            </a:r>
            <a:r>
              <a:rPr baseline="30000" lang="en"/>
              <a:t>(N)</a:t>
            </a:r>
            <a:r>
              <a:rPr lang="en"/>
              <a:t>)</a:t>
            </a:r>
            <a:r>
              <a:rPr lang="en"/>
              <a:t>, most samples are linear except some outliers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Want to find the best fit line (ignoring outliers) as well as the P(</a:t>
            </a:r>
            <a:r>
              <a:rPr lang="en"/>
              <a:t>(x</a:t>
            </a:r>
            <a:r>
              <a:rPr baseline="30000" lang="en"/>
              <a:t>(i)</a:t>
            </a:r>
            <a:r>
              <a:rPr lang="en"/>
              <a:t>,y</a:t>
            </a:r>
            <a:r>
              <a:rPr baseline="30000" lang="en"/>
              <a:t>(i)</a:t>
            </a:r>
            <a:r>
              <a:rPr lang="en"/>
              <a:t>) </a:t>
            </a:r>
            <a:r>
              <a:rPr lang="en"/>
              <a:t>is outlier)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 model (parameters: </a:t>
            </a:r>
            <a:r>
              <a:rPr lang="en"/>
              <a:t>m, b, </a:t>
            </a:r>
            <a:r>
              <a:rPr lang="en"/>
              <a:t>λ, ε, </a:t>
            </a:r>
            <a:r>
              <a:rPr lang="en"/>
              <a:t>o</a:t>
            </a:r>
            <a:r>
              <a:rPr baseline="30000" lang="en"/>
              <a:t>(1:N)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(for each datapoint):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Not Outlier:</a:t>
            </a:r>
            <a:r>
              <a:rPr lang="en"/>
              <a:t>   </a:t>
            </a:r>
            <a:r>
              <a:rPr lang="en"/>
              <a:t>y</a:t>
            </a:r>
            <a:r>
              <a:rPr baseline="30000" lang="en"/>
              <a:t>(i)</a:t>
            </a:r>
            <a:r>
              <a:rPr lang="en"/>
              <a:t>|</a:t>
            </a:r>
            <a:r>
              <a:rPr lang="en"/>
              <a:t>o</a:t>
            </a:r>
            <a:r>
              <a:rPr baseline="30000" lang="en"/>
              <a:t>(i)</a:t>
            </a:r>
            <a:r>
              <a:rPr lang="en"/>
              <a:t>=0,</a:t>
            </a:r>
            <a:r>
              <a:rPr lang="en"/>
              <a:t>x</a:t>
            </a:r>
            <a:r>
              <a:rPr baseline="30000" lang="en"/>
              <a:t>(i)</a:t>
            </a:r>
            <a:r>
              <a:rPr lang="en"/>
              <a:t> ~ N(m*x</a:t>
            </a:r>
            <a:r>
              <a:rPr baseline="30000" lang="en"/>
              <a:t>(i)</a:t>
            </a:r>
            <a:r>
              <a:rPr lang="en"/>
              <a:t>+b, ε)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Is    Outlier:   y</a:t>
            </a:r>
            <a:r>
              <a:rPr baseline="30000" lang="en"/>
              <a:t>(i)</a:t>
            </a:r>
            <a:r>
              <a:rPr lang="en"/>
              <a:t>|o</a:t>
            </a:r>
            <a:r>
              <a:rPr baseline="30000" lang="en"/>
              <a:t>(i)</a:t>
            </a:r>
            <a:r>
              <a:rPr lang="en"/>
              <a:t>=1,x</a:t>
            </a:r>
            <a:r>
              <a:rPr baseline="30000" lang="en"/>
              <a:t>(i)</a:t>
            </a:r>
            <a:r>
              <a:rPr lang="en"/>
              <a:t> ~ N(0, 10)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Priors: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Outlier per datapoint: P(o</a:t>
            </a:r>
            <a:r>
              <a:rPr baseline="30000" lang="en"/>
              <a:t>(i)</a:t>
            </a:r>
            <a:r>
              <a:rPr lang="en"/>
              <a:t> = 1) = λ  [bernoulli]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Slope: m ~ N(0, 2)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Intercept: b ~ N(0, 2)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Noise: ε ~ Γ(1, 1)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Outlier prob: λ ~ U(0, 1)</a:t>
            </a:r>
            <a:endParaRPr/>
          </a:p>
        </p:txBody>
      </p:sp>
      <p:sp>
        <p:nvSpPr>
          <p:cNvPr id="433" name="Google Shape;433;p50"/>
          <p:cNvSpPr txBox="1"/>
          <p:nvPr/>
        </p:nvSpPr>
        <p:spPr>
          <a:xfrm>
            <a:off x="60875" y="4647575"/>
            <a:ext cx="7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Gen Tutorials [ </a:t>
            </a:r>
            <a:r>
              <a:rPr lang="en" u="sng">
                <a:solidFill>
                  <a:schemeClr val="hlink"/>
                </a:solidFill>
                <a:hlinkClick r:id="rId3"/>
              </a:rPr>
              <a:t>gen.dev/tutorials/iterative-inference/tutorial</a:t>
            </a:r>
            <a:r>
              <a:rPr lang="en"/>
              <a:t> 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MCMC Bayesian Inference</a:t>
            </a:r>
            <a:endParaRPr/>
          </a:p>
        </p:txBody>
      </p:sp>
      <p:sp>
        <p:nvSpPr>
          <p:cNvPr id="439" name="Google Shape;439;p51"/>
          <p:cNvSpPr txBox="1"/>
          <p:nvPr>
            <p:ph idx="1" type="body"/>
          </p:nvPr>
        </p:nvSpPr>
        <p:spPr>
          <a:xfrm>
            <a:off x="108900" y="982825"/>
            <a:ext cx="421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Before we try inference on real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Let’s try to </a:t>
            </a:r>
            <a:r>
              <a:rPr lang="en" sz="1600" u="sng"/>
              <a:t>generate </a:t>
            </a:r>
            <a:r>
              <a:rPr lang="en" sz="1600" u="sng"/>
              <a:t>synthetic</a:t>
            </a:r>
            <a:r>
              <a:rPr lang="en" sz="1600"/>
              <a:t> data from the model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Pick 20 x’s from -5 to 5. 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x</a:t>
            </a:r>
            <a:r>
              <a:rPr baseline="30000" lang="en" sz="1200"/>
              <a:t>(1)</a:t>
            </a:r>
            <a:r>
              <a:rPr lang="en" sz="1200"/>
              <a:t>=-5, x</a:t>
            </a:r>
            <a:r>
              <a:rPr baseline="30000" lang="en" sz="1200"/>
              <a:t>(2)</a:t>
            </a:r>
            <a:r>
              <a:rPr lang="en" sz="1200"/>
              <a:t>=-4.5, …, x</a:t>
            </a:r>
            <a:r>
              <a:rPr baseline="30000" lang="en" sz="1200"/>
              <a:t>(20)</a:t>
            </a:r>
            <a:r>
              <a:rPr lang="en" sz="1200"/>
              <a:t>=5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Sample m, b, ε, λ, </a:t>
            </a:r>
            <a:r>
              <a:rPr lang="en" sz="1600"/>
              <a:t>o</a:t>
            </a:r>
            <a:r>
              <a:rPr baseline="30000" lang="en" sz="1600"/>
              <a:t>(1)</a:t>
            </a:r>
            <a:r>
              <a:rPr lang="en" sz="1600"/>
              <a:t>,...,o</a:t>
            </a:r>
            <a:r>
              <a:rPr baseline="30000" lang="en" sz="1600"/>
              <a:t>(20)</a:t>
            </a:r>
            <a:r>
              <a:rPr lang="en" sz="1600"/>
              <a:t> from prior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Sample y</a:t>
            </a:r>
            <a:r>
              <a:rPr baseline="30000" lang="en" sz="1600"/>
              <a:t>(i)</a:t>
            </a:r>
            <a:r>
              <a:rPr lang="en" sz="1600"/>
              <a:t>s from </a:t>
            </a:r>
            <a:r>
              <a:rPr lang="en" sz="1600"/>
              <a:t>Likelihood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300"/>
              <a:t>not outlier: N(m*x</a:t>
            </a:r>
            <a:r>
              <a:rPr baseline="30000" lang="en" sz="1300"/>
              <a:t>(i)</a:t>
            </a:r>
            <a:r>
              <a:rPr lang="en" sz="1300"/>
              <a:t>+b, ε)</a:t>
            </a:r>
            <a:endParaRPr sz="13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300"/>
              <a:t>Outlier: N(0, 10)</a:t>
            </a:r>
            <a:endParaRPr sz="1200"/>
          </a:p>
        </p:txBody>
      </p:sp>
      <p:sp>
        <p:nvSpPr>
          <p:cNvPr id="440" name="Google Shape;440;p51"/>
          <p:cNvSpPr txBox="1"/>
          <p:nvPr/>
        </p:nvSpPr>
        <p:spPr>
          <a:xfrm>
            <a:off x="60875" y="4647575"/>
            <a:ext cx="7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Gen Tutorials [ </a:t>
            </a:r>
            <a:r>
              <a:rPr lang="en" u="sng">
                <a:solidFill>
                  <a:schemeClr val="hlink"/>
                </a:solidFill>
                <a:hlinkClick r:id="rId3"/>
              </a:rPr>
              <a:t>gen.dev/tutorials/iterative-inference/tutorial</a:t>
            </a:r>
            <a:r>
              <a:rPr lang="en"/>
              <a:t> ]</a:t>
            </a:r>
            <a:endParaRPr/>
          </a:p>
        </p:txBody>
      </p:sp>
      <p:pic>
        <p:nvPicPr>
          <p:cNvPr id="441" name="Google Shape;4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025" y="960425"/>
            <a:ext cx="4797450" cy="32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963" y="800100"/>
            <a:ext cx="540067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2572000" y="1155375"/>
            <a:ext cx="5723700" cy="34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19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MCMC Bayesian Inference</a:t>
            </a:r>
            <a:endParaRPr/>
          </a:p>
        </p:txBody>
      </p:sp>
      <p:sp>
        <p:nvSpPr>
          <p:cNvPr id="447" name="Google Shape;447;p52"/>
          <p:cNvSpPr txBox="1"/>
          <p:nvPr>
            <p:ph idx="1" type="body"/>
          </p:nvPr>
        </p:nvSpPr>
        <p:spPr>
          <a:xfrm>
            <a:off x="108900" y="982825"/>
            <a:ext cx="385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Let’s move to real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Fix (x</a:t>
            </a:r>
            <a:r>
              <a:rPr baseline="30000" lang="en" sz="1600"/>
              <a:t>(1)</a:t>
            </a:r>
            <a:r>
              <a:rPr lang="en" sz="1600"/>
              <a:t>,y</a:t>
            </a:r>
            <a:r>
              <a:rPr baseline="30000" lang="en" sz="1600"/>
              <a:t>(1)</a:t>
            </a:r>
            <a:r>
              <a:rPr lang="en" sz="1600"/>
              <a:t>),...,</a:t>
            </a:r>
            <a:r>
              <a:rPr lang="en" sz="1600"/>
              <a:t>(x</a:t>
            </a:r>
            <a:r>
              <a:rPr baseline="30000" lang="en" sz="1600"/>
              <a:t>(20)</a:t>
            </a:r>
            <a:r>
              <a:rPr lang="en" sz="1600"/>
              <a:t>,y</a:t>
            </a:r>
            <a:r>
              <a:rPr baseline="30000" lang="en" sz="1600"/>
              <a:t>(20)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Want to sample from the posterior P(</a:t>
            </a:r>
            <a:r>
              <a:rPr lang="en" sz="1500"/>
              <a:t>parameters|data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P(m,b,ε,λ,o</a:t>
            </a:r>
            <a:r>
              <a:rPr baseline="30000" lang="en" sz="1600"/>
              <a:t>(1)</a:t>
            </a:r>
            <a:r>
              <a:rPr lang="en" sz="1600"/>
              <a:t>,...,o</a:t>
            </a:r>
            <a:r>
              <a:rPr baseline="30000" lang="en" sz="1600"/>
              <a:t>(20) </a:t>
            </a:r>
            <a:r>
              <a:rPr lang="en" sz="1600"/>
              <a:t>| x</a:t>
            </a:r>
            <a:r>
              <a:rPr baseline="30000" lang="en" sz="1600"/>
              <a:t>(1)</a:t>
            </a:r>
            <a:r>
              <a:rPr lang="en" sz="1600"/>
              <a:t>,y</a:t>
            </a:r>
            <a:r>
              <a:rPr baseline="30000" lang="en" sz="1600"/>
              <a:t>(1)</a:t>
            </a:r>
            <a:r>
              <a:rPr lang="en" sz="1600"/>
              <a:t>,...,y</a:t>
            </a:r>
            <a:r>
              <a:rPr baseline="30000" lang="en" sz="1600"/>
              <a:t>(20)</a:t>
            </a:r>
            <a:r>
              <a:rPr lang="en" sz="1600"/>
              <a:t>)</a:t>
            </a:r>
            <a:endParaRPr sz="1600"/>
          </a:p>
        </p:txBody>
      </p:sp>
      <p:sp>
        <p:nvSpPr>
          <p:cNvPr id="448" name="Google Shape;448;p52"/>
          <p:cNvSpPr txBox="1"/>
          <p:nvPr/>
        </p:nvSpPr>
        <p:spPr>
          <a:xfrm>
            <a:off x="60875" y="4647575"/>
            <a:ext cx="7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Gen Tutorials [ </a:t>
            </a:r>
            <a:r>
              <a:rPr lang="en" u="sng">
                <a:solidFill>
                  <a:schemeClr val="hlink"/>
                </a:solidFill>
                <a:hlinkClick r:id="rId3"/>
              </a:rPr>
              <a:t>gen.dev/tutorials/iterative-inference/tutorial</a:t>
            </a:r>
            <a:r>
              <a:rPr lang="en"/>
              <a:t> ]</a:t>
            </a:r>
            <a:endParaRPr/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625" y="1063950"/>
            <a:ext cx="4893575" cy="32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MCMC Bayesian Inference</a:t>
            </a:r>
            <a:endParaRPr/>
          </a:p>
        </p:txBody>
      </p:sp>
      <p:sp>
        <p:nvSpPr>
          <p:cNvPr id="455" name="Google Shape;455;p53"/>
          <p:cNvSpPr txBox="1"/>
          <p:nvPr>
            <p:ph idx="1" type="body"/>
          </p:nvPr>
        </p:nvSpPr>
        <p:spPr>
          <a:xfrm>
            <a:off x="108900" y="982825"/>
            <a:ext cx="385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Let’s move to real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Fix (x</a:t>
            </a:r>
            <a:r>
              <a:rPr baseline="30000" lang="en" sz="1600"/>
              <a:t>(1)</a:t>
            </a:r>
            <a:r>
              <a:rPr lang="en" sz="1600"/>
              <a:t>,y</a:t>
            </a:r>
            <a:r>
              <a:rPr baseline="30000" lang="en" sz="1600"/>
              <a:t>(1)</a:t>
            </a:r>
            <a:r>
              <a:rPr lang="en" sz="1600"/>
              <a:t>),...,(x</a:t>
            </a:r>
            <a:r>
              <a:rPr baseline="30000" lang="en" sz="1600"/>
              <a:t>(20)</a:t>
            </a:r>
            <a:r>
              <a:rPr lang="en" sz="1600"/>
              <a:t>,y</a:t>
            </a:r>
            <a:r>
              <a:rPr baseline="30000" lang="en" sz="1600"/>
              <a:t>(20)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Want to sample from the posterior P(</a:t>
            </a:r>
            <a:r>
              <a:rPr lang="en" sz="1500"/>
              <a:t>parameters|data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P(m,b,ε,λ,o</a:t>
            </a:r>
            <a:r>
              <a:rPr baseline="30000" lang="en" sz="1600"/>
              <a:t>(1)</a:t>
            </a:r>
            <a:r>
              <a:rPr lang="en" sz="1600"/>
              <a:t>,...,o</a:t>
            </a:r>
            <a:r>
              <a:rPr baseline="30000" lang="en" sz="1600"/>
              <a:t>(20) </a:t>
            </a:r>
            <a:r>
              <a:rPr lang="en" sz="1600"/>
              <a:t>| x</a:t>
            </a:r>
            <a:r>
              <a:rPr baseline="30000" lang="en" sz="1600"/>
              <a:t>(1)</a:t>
            </a:r>
            <a:r>
              <a:rPr lang="en" sz="1600"/>
              <a:t>,y</a:t>
            </a:r>
            <a:r>
              <a:rPr baseline="30000" lang="en" sz="1600"/>
              <a:t>(1)</a:t>
            </a:r>
            <a:r>
              <a:rPr lang="en" sz="1600"/>
              <a:t>,...,y</a:t>
            </a:r>
            <a:r>
              <a:rPr baseline="30000" lang="en" sz="1600"/>
              <a:t>(20)</a:t>
            </a:r>
            <a:r>
              <a:rPr lang="en" sz="1600"/>
              <a:t>)</a:t>
            </a:r>
            <a:endParaRPr sz="1600"/>
          </a:p>
        </p:txBody>
      </p:sp>
      <p:sp>
        <p:nvSpPr>
          <p:cNvPr id="456" name="Google Shape;456;p53"/>
          <p:cNvSpPr txBox="1"/>
          <p:nvPr/>
        </p:nvSpPr>
        <p:spPr>
          <a:xfrm>
            <a:off x="60875" y="4647575"/>
            <a:ext cx="7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Gen Tutorials [ </a:t>
            </a:r>
            <a:r>
              <a:rPr lang="en" u="sng">
                <a:solidFill>
                  <a:schemeClr val="hlink"/>
                </a:solidFill>
                <a:hlinkClick r:id="rId3"/>
              </a:rPr>
              <a:t>gen.dev/tutorials/iterative-inference/tutorial</a:t>
            </a:r>
            <a:r>
              <a:rPr lang="en"/>
              <a:t> ]</a:t>
            </a:r>
            <a:endParaRPr/>
          </a:p>
        </p:txBody>
      </p:sp>
      <p:pic>
        <p:nvPicPr>
          <p:cNvPr id="457" name="Google Shape;4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900" y="1109898"/>
            <a:ext cx="4502400" cy="30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MCMC Bayesian Inference</a:t>
            </a:r>
            <a:endParaRPr/>
          </a:p>
        </p:txBody>
      </p:sp>
      <p:sp>
        <p:nvSpPr>
          <p:cNvPr id="463" name="Google Shape;463;p54"/>
          <p:cNvSpPr txBox="1"/>
          <p:nvPr>
            <p:ph idx="1" type="body"/>
          </p:nvPr>
        </p:nvSpPr>
        <p:spPr>
          <a:xfrm>
            <a:off x="108900" y="982825"/>
            <a:ext cx="385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Let’s move to real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Fix (x</a:t>
            </a:r>
            <a:r>
              <a:rPr baseline="30000" lang="en" sz="1600"/>
              <a:t>(1)</a:t>
            </a:r>
            <a:r>
              <a:rPr lang="en" sz="1600"/>
              <a:t>,y</a:t>
            </a:r>
            <a:r>
              <a:rPr baseline="30000" lang="en" sz="1600"/>
              <a:t>(1)</a:t>
            </a:r>
            <a:r>
              <a:rPr lang="en" sz="1600"/>
              <a:t>),...,(x</a:t>
            </a:r>
            <a:r>
              <a:rPr baseline="30000" lang="en" sz="1600"/>
              <a:t>(20)</a:t>
            </a:r>
            <a:r>
              <a:rPr lang="en" sz="1600"/>
              <a:t>,y</a:t>
            </a:r>
            <a:r>
              <a:rPr baseline="30000" lang="en" sz="1600"/>
              <a:t>(20)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Want to sample from the posterior P(</a:t>
            </a:r>
            <a:r>
              <a:rPr lang="en" sz="1500"/>
              <a:t>parameters|data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P(m,b,ε,λ,o</a:t>
            </a:r>
            <a:r>
              <a:rPr baseline="30000" lang="en" sz="1600"/>
              <a:t>(1)</a:t>
            </a:r>
            <a:r>
              <a:rPr lang="en" sz="1600"/>
              <a:t>,...,o</a:t>
            </a:r>
            <a:r>
              <a:rPr baseline="30000" lang="en" sz="1600"/>
              <a:t>(20) </a:t>
            </a:r>
            <a:r>
              <a:rPr lang="en" sz="1600"/>
              <a:t>| x</a:t>
            </a:r>
            <a:r>
              <a:rPr baseline="30000" lang="en" sz="1600"/>
              <a:t>(1)</a:t>
            </a:r>
            <a:r>
              <a:rPr lang="en" sz="1600"/>
              <a:t>,y</a:t>
            </a:r>
            <a:r>
              <a:rPr baseline="30000" lang="en" sz="1600"/>
              <a:t>(1)</a:t>
            </a:r>
            <a:r>
              <a:rPr lang="en" sz="1600"/>
              <a:t>,...,y</a:t>
            </a:r>
            <a:r>
              <a:rPr baseline="30000" lang="en" sz="1600"/>
              <a:t>(20)</a:t>
            </a:r>
            <a:r>
              <a:rPr lang="en" sz="1600"/>
              <a:t>)</a:t>
            </a:r>
            <a:endParaRPr sz="1600"/>
          </a:p>
        </p:txBody>
      </p:sp>
      <p:sp>
        <p:nvSpPr>
          <p:cNvPr id="464" name="Google Shape;464;p54"/>
          <p:cNvSpPr txBox="1"/>
          <p:nvPr/>
        </p:nvSpPr>
        <p:spPr>
          <a:xfrm>
            <a:off x="60875" y="4647575"/>
            <a:ext cx="7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Gen Tutorials [ </a:t>
            </a:r>
            <a:r>
              <a:rPr lang="en" u="sng">
                <a:solidFill>
                  <a:schemeClr val="hlink"/>
                </a:solidFill>
                <a:hlinkClick r:id="rId3"/>
              </a:rPr>
              <a:t>gen.dev/tutorials/iterative-inference/tutorial</a:t>
            </a:r>
            <a:r>
              <a:rPr lang="en"/>
              <a:t> ]</a:t>
            </a:r>
            <a:endParaRPr/>
          </a:p>
        </p:txBody>
      </p:sp>
      <p:pic>
        <p:nvPicPr>
          <p:cNvPr id="465" name="Google Shape;465;p54"/>
          <p:cNvPicPr preferRelativeResize="0"/>
          <p:nvPr/>
        </p:nvPicPr>
        <p:blipFill rotWithShape="1">
          <a:blip r:embed="rId4">
            <a:alphaModFix/>
          </a:blip>
          <a:srcRect b="0" l="129" r="129" t="0"/>
          <a:stretch/>
        </p:blipFill>
        <p:spPr>
          <a:xfrm>
            <a:off x="4329900" y="1109898"/>
            <a:ext cx="4502400" cy="30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Sampling Importance Resampling</a:t>
            </a:r>
            <a:endParaRPr/>
          </a:p>
        </p:txBody>
      </p:sp>
      <p:sp>
        <p:nvSpPr>
          <p:cNvPr id="471" name="Google Shape;471;p55"/>
          <p:cNvSpPr txBox="1"/>
          <p:nvPr>
            <p:ph idx="1" type="body"/>
          </p:nvPr>
        </p:nvSpPr>
        <p:spPr>
          <a:xfrm>
            <a:off x="108900" y="982825"/>
            <a:ext cx="385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Let’s move to real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Fix (x</a:t>
            </a:r>
            <a:r>
              <a:rPr baseline="30000" lang="en" sz="1600"/>
              <a:t>(1)</a:t>
            </a:r>
            <a:r>
              <a:rPr lang="en" sz="1600"/>
              <a:t>,y</a:t>
            </a:r>
            <a:r>
              <a:rPr baseline="30000" lang="en" sz="1600"/>
              <a:t>(1)</a:t>
            </a:r>
            <a:r>
              <a:rPr lang="en" sz="1600"/>
              <a:t>),...,(x</a:t>
            </a:r>
            <a:r>
              <a:rPr baseline="30000" lang="en" sz="1600"/>
              <a:t>(20)</a:t>
            </a:r>
            <a:r>
              <a:rPr lang="en" sz="1600"/>
              <a:t>,y</a:t>
            </a:r>
            <a:r>
              <a:rPr baseline="30000" lang="en" sz="1600"/>
              <a:t>(20)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Want to sample from the posterior P(</a:t>
            </a:r>
            <a:r>
              <a:rPr lang="en" sz="1500"/>
              <a:t>parameters|data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P(m,b,ε,λ,o</a:t>
            </a:r>
            <a:r>
              <a:rPr baseline="30000" lang="en" sz="1600"/>
              <a:t>(1)</a:t>
            </a:r>
            <a:r>
              <a:rPr lang="en" sz="1600"/>
              <a:t>,...,o</a:t>
            </a:r>
            <a:r>
              <a:rPr baseline="30000" lang="en" sz="1600"/>
              <a:t>(20) </a:t>
            </a:r>
            <a:r>
              <a:rPr lang="en" sz="1600"/>
              <a:t>| x</a:t>
            </a:r>
            <a:r>
              <a:rPr baseline="30000" lang="en" sz="1600"/>
              <a:t>(1)</a:t>
            </a:r>
            <a:r>
              <a:rPr lang="en" sz="1600"/>
              <a:t>,y</a:t>
            </a:r>
            <a:r>
              <a:rPr baseline="30000" lang="en" sz="1600"/>
              <a:t>(1)</a:t>
            </a:r>
            <a:r>
              <a:rPr lang="en" sz="1600"/>
              <a:t>,...,y</a:t>
            </a:r>
            <a:r>
              <a:rPr baseline="30000" lang="en" sz="1600"/>
              <a:t>(20)</a:t>
            </a:r>
            <a:r>
              <a:rPr lang="en" sz="1600"/>
              <a:t>)</a:t>
            </a:r>
            <a:endParaRPr sz="1600"/>
          </a:p>
        </p:txBody>
      </p:sp>
      <p:sp>
        <p:nvSpPr>
          <p:cNvPr id="472" name="Google Shape;472;p55"/>
          <p:cNvSpPr txBox="1"/>
          <p:nvPr/>
        </p:nvSpPr>
        <p:spPr>
          <a:xfrm>
            <a:off x="60875" y="4647575"/>
            <a:ext cx="7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Gen Tutorials [ </a:t>
            </a:r>
            <a:r>
              <a:rPr lang="en" u="sng">
                <a:solidFill>
                  <a:schemeClr val="hlink"/>
                </a:solidFill>
                <a:hlinkClick r:id="rId3"/>
              </a:rPr>
              <a:t>gen.dev/tutorials/iterative-inference/tutorial</a:t>
            </a:r>
            <a:r>
              <a:rPr lang="en"/>
              <a:t> ]</a:t>
            </a:r>
            <a:endParaRPr/>
          </a:p>
        </p:txBody>
      </p:sp>
      <p:pic>
        <p:nvPicPr>
          <p:cNvPr id="473" name="Google Shape;473;p55"/>
          <p:cNvPicPr preferRelativeResize="0"/>
          <p:nvPr/>
        </p:nvPicPr>
        <p:blipFill rotWithShape="1">
          <a:blip r:embed="rId4">
            <a:alphaModFix/>
          </a:blip>
          <a:srcRect b="0" l="129" r="129" t="0"/>
          <a:stretch/>
        </p:blipFill>
        <p:spPr>
          <a:xfrm>
            <a:off x="4329900" y="1109898"/>
            <a:ext cx="4502400" cy="30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Side-by-Side</a:t>
            </a:r>
            <a:endParaRPr/>
          </a:p>
        </p:txBody>
      </p:sp>
      <p:sp>
        <p:nvSpPr>
          <p:cNvPr id="479" name="Google Shape;479;p56"/>
          <p:cNvSpPr txBox="1"/>
          <p:nvPr/>
        </p:nvSpPr>
        <p:spPr>
          <a:xfrm>
            <a:off x="60875" y="4647575"/>
            <a:ext cx="7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Gen Tutorials [ </a:t>
            </a:r>
            <a:r>
              <a:rPr lang="en" u="sng">
                <a:solidFill>
                  <a:schemeClr val="hlink"/>
                </a:solidFill>
                <a:hlinkClick r:id="rId3"/>
              </a:rPr>
              <a:t>gen.dev/tutorials/iterative-inference/tutorial</a:t>
            </a:r>
            <a:r>
              <a:rPr lang="en"/>
              <a:t> ]</a:t>
            </a:r>
            <a:endParaRPr/>
          </a:p>
        </p:txBody>
      </p:sp>
      <p:pic>
        <p:nvPicPr>
          <p:cNvPr id="480" name="Google Shape;48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575" y="1017725"/>
            <a:ext cx="7113499" cy="36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posterior probabilities</a:t>
            </a:r>
            <a:endParaRPr/>
          </a:p>
        </p:txBody>
      </p:sp>
      <p:sp>
        <p:nvSpPr>
          <p:cNvPr id="486" name="Google Shape;48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625" y="2219325"/>
            <a:ext cx="3713326" cy="24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60501"/>
            <a:ext cx="4947924" cy="33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posterior probabilities</a:t>
            </a:r>
            <a:endParaRPr/>
          </a:p>
        </p:txBody>
      </p:sp>
      <p:sp>
        <p:nvSpPr>
          <p:cNvPr id="494" name="Google Shape;49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625" y="2219325"/>
            <a:ext cx="3713326" cy="24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5" y="1152475"/>
            <a:ext cx="5233169" cy="35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5" y="1152475"/>
            <a:ext cx="5233175" cy="3468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type="title"/>
          </p:nvPr>
        </p:nvSpPr>
        <p:spPr>
          <a:xfrm>
            <a:off x="311700" y="257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503" name="Google Shape;50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963" y="800100"/>
            <a:ext cx="540067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2800600" y="1155375"/>
            <a:ext cx="5723700" cy="34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19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963" y="800100"/>
            <a:ext cx="540067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/>
          <p:nvPr/>
        </p:nvSpPr>
        <p:spPr>
          <a:xfrm>
            <a:off x="5315200" y="1155375"/>
            <a:ext cx="5723700" cy="34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19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4633750" y="4298100"/>
            <a:ext cx="278400" cy="270300"/>
          </a:xfrm>
          <a:prstGeom prst="ellipse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3911050" y="3466800"/>
            <a:ext cx="172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 16,000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@5 seconds /sample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963" y="800100"/>
            <a:ext cx="540067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19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4633750" y="4298100"/>
            <a:ext cx="278400" cy="270300"/>
          </a:xfrm>
          <a:prstGeom prst="ellipse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3911050" y="3466800"/>
            <a:ext cx="172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 16,000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@5 seconds /sample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6260900" y="3466800"/>
            <a:ext cx="12402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 100,000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~minute /sample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6741800" y="4298100"/>
            <a:ext cx="278400" cy="270300"/>
          </a:xfrm>
          <a:prstGeom prst="ellipse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963" y="800100"/>
            <a:ext cx="540067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19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4633750" y="4298100"/>
            <a:ext cx="278400" cy="270300"/>
          </a:xfrm>
          <a:prstGeom prst="ellipse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3911050" y="3466800"/>
            <a:ext cx="172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 16,000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@5 seconds /sample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6260900" y="3466800"/>
            <a:ext cx="12402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 100,000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~minute /sample</a:t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6741800" y="4298100"/>
            <a:ext cx="278400" cy="270300"/>
          </a:xfrm>
          <a:prstGeom prst="ellipse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1915450" y="1465550"/>
            <a:ext cx="5715000" cy="277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We need something better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017725"/>
            <a:ext cx="7960800" cy="3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Posterior / Target distribution: </a:t>
            </a:r>
            <a:r>
              <a:rPr lang="en"/>
              <a:t>P(⋅)  [in text: P(⋅) and π(⋅)]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Bayesian inference notation: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Data: y  [in text: x but that’s confusing]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Parameters: θ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Likelihood: L(y|θ)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Prior: p(θ)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Evidence(😢): Z = ∫L(y|θ)*p(θ)dθ   [in text: Z or sometimes c]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Posterior P(⋅) = P(θ|y) = L(y|θ)*p(θ) / Z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○"/>
            </a:pPr>
            <a:r>
              <a:rPr lang="en">
                <a:solidFill>
                  <a:srgbClr val="FF9900"/>
                </a:solidFill>
              </a:rPr>
              <a:t>Unnormalized Posterior P*(⋅) := Z*P(⋅) = L(y|θ)*p(θ)</a:t>
            </a:r>
            <a:endParaRPr>
              <a:solidFill>
                <a:srgbClr val="FF99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Draws from Markov Chain: x</a:t>
            </a:r>
            <a:r>
              <a:rPr baseline="30000" lang="en"/>
              <a:t>(t)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Proposal Distribution: Q( ⋅ ; ⋅ )</a:t>
            </a:r>
            <a:endParaRPr/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